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61"/>
  </p:notesMasterIdLst>
  <p:handoutMasterIdLst>
    <p:handoutMasterId r:id="rId62"/>
  </p:handoutMasterIdLst>
  <p:sldIdLst>
    <p:sldId id="256" r:id="rId2"/>
    <p:sldId id="1355" r:id="rId3"/>
    <p:sldId id="1356" r:id="rId4"/>
    <p:sldId id="1357" r:id="rId5"/>
    <p:sldId id="1358" r:id="rId6"/>
    <p:sldId id="1359" r:id="rId7"/>
    <p:sldId id="1360" r:id="rId8"/>
    <p:sldId id="1361" r:id="rId9"/>
    <p:sldId id="1362" r:id="rId10"/>
    <p:sldId id="1363" r:id="rId11"/>
    <p:sldId id="1364" r:id="rId12"/>
    <p:sldId id="1365" r:id="rId13"/>
    <p:sldId id="1366" r:id="rId14"/>
    <p:sldId id="1367" r:id="rId15"/>
    <p:sldId id="1368" r:id="rId16"/>
    <p:sldId id="1369" r:id="rId17"/>
    <p:sldId id="1370" r:id="rId18"/>
    <p:sldId id="1371" r:id="rId19"/>
    <p:sldId id="1372" r:id="rId20"/>
    <p:sldId id="1373" r:id="rId21"/>
    <p:sldId id="1223" r:id="rId22"/>
    <p:sldId id="1336" r:id="rId23"/>
    <p:sldId id="1353" r:id="rId24"/>
    <p:sldId id="1237" r:id="rId25"/>
    <p:sldId id="1238" r:id="rId26"/>
    <p:sldId id="1239" r:id="rId27"/>
    <p:sldId id="1240" r:id="rId28"/>
    <p:sldId id="1241" r:id="rId29"/>
    <p:sldId id="1244" r:id="rId30"/>
    <p:sldId id="1287" r:id="rId31"/>
    <p:sldId id="1374" r:id="rId32"/>
    <p:sldId id="1375" r:id="rId33"/>
    <p:sldId id="1376" r:id="rId34"/>
    <p:sldId id="1377" r:id="rId35"/>
    <p:sldId id="1378" r:id="rId36"/>
    <p:sldId id="1379" r:id="rId37"/>
    <p:sldId id="1380" r:id="rId38"/>
    <p:sldId id="1381" r:id="rId39"/>
    <p:sldId id="1382" r:id="rId40"/>
    <p:sldId id="1383" r:id="rId41"/>
    <p:sldId id="1384" r:id="rId42"/>
    <p:sldId id="1385" r:id="rId43"/>
    <p:sldId id="1386" r:id="rId44"/>
    <p:sldId id="1387" r:id="rId45"/>
    <p:sldId id="1388" r:id="rId46"/>
    <p:sldId id="1389" r:id="rId47"/>
    <p:sldId id="1390" r:id="rId48"/>
    <p:sldId id="1391" r:id="rId49"/>
    <p:sldId id="1392" r:id="rId50"/>
    <p:sldId id="1393" r:id="rId51"/>
    <p:sldId id="1394" r:id="rId52"/>
    <p:sldId id="1395" r:id="rId53"/>
    <p:sldId id="1396" r:id="rId54"/>
    <p:sldId id="1397" r:id="rId55"/>
    <p:sldId id="1398" r:id="rId56"/>
    <p:sldId id="1399" r:id="rId57"/>
    <p:sldId id="1400" r:id="rId58"/>
    <p:sldId id="1401" r:id="rId59"/>
    <p:sldId id="1210"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163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81625" autoAdjust="0"/>
  </p:normalViewPr>
  <p:slideViewPr>
    <p:cSldViewPr snapToObjects="1">
      <p:cViewPr varScale="1">
        <p:scale>
          <a:sx n="106" d="100"/>
          <a:sy n="106" d="100"/>
        </p:scale>
        <p:origin x="2088"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F33694-7D96-9E45-85C8-90270390A1DD}" type="datetimeFigureOut">
              <a:rPr lang="en-US" smtClean="0"/>
              <a:t>7/5/19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25419D-BD0B-A741-A559-F9EA484ADA67}" type="datetimeFigureOut">
              <a:rPr lang="en-US" smtClean="0"/>
              <a:t>7/5/19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20</a:t>
            </a:fld>
            <a:endParaRPr lang="pt-PT"/>
          </a:p>
        </p:txBody>
      </p:sp>
    </p:spTree>
    <p:extLst>
      <p:ext uri="{BB962C8B-B14F-4D97-AF65-F5344CB8AC3E}">
        <p14:creationId xmlns:p14="http://schemas.microsoft.com/office/powerpoint/2010/main" val="109996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knowledge of computer and network forensics has become essential in securing today's network-centric computing environment. This new course will give the students both the fundamental knowledge and hands-on practice on computer and network forensics. The added exposure to forensics will enhance the marketability of our students and serve the students who carry the skills and knowledge forward into their future careers.</a:t>
            </a:r>
          </a:p>
          <a:p>
            <a:endParaRPr lang="en-US" dirty="0"/>
          </a:p>
          <a:p>
            <a:r>
              <a:rPr lang="en-US" dirty="0"/>
              <a:t>Upon completing this course, the students are expected to understand the basics of computer and network forensics, to be well-trained as next-generation computer crime investigators, and to be prepared for active research at the forefront of these areas.</a:t>
            </a:r>
          </a:p>
          <a:p>
            <a:endParaRPr lang="en-US" dirty="0"/>
          </a:p>
          <a:p>
            <a:r>
              <a:rPr lang="en-US" dirty="0"/>
              <a:t>http://</a:t>
            </a:r>
            <a:r>
              <a:rPr lang="en-US" dirty="0" err="1"/>
              <a:t>home.engineering.iastate.edu</a:t>
            </a:r>
            <a:r>
              <a:rPr lang="en-US" dirty="0"/>
              <a:t>/~guan/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21</a:t>
            </a:fld>
            <a:endParaRPr lang="en-US" dirty="0"/>
          </a:p>
        </p:txBody>
      </p:sp>
    </p:spTree>
    <p:extLst>
      <p:ext uri="{BB962C8B-B14F-4D97-AF65-F5344CB8AC3E}">
        <p14:creationId xmlns:p14="http://schemas.microsoft.com/office/powerpoint/2010/main" val="1104759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knowledge of computer and network forensics has become essential in securing today's network-centric computing environment. This new course will give the students both the fundamental knowledge and hands-on practice on computer and network forensics. The added exposure to forensics will enhance the marketability of our students and serve the students who carry the skills and knowledge forward into their future careers.</a:t>
            </a:r>
          </a:p>
          <a:p>
            <a:endParaRPr lang="en-US" dirty="0"/>
          </a:p>
          <a:p>
            <a:r>
              <a:rPr lang="en-US" dirty="0"/>
              <a:t>Upon completing this course, the students are expected to understand the basics of computer and network forensics, to be well-trained as next-generation computer crime investigators, and to be prepared for active research at the forefront of these areas.</a:t>
            </a:r>
          </a:p>
          <a:p>
            <a:endParaRPr lang="en-US" dirty="0"/>
          </a:p>
          <a:p>
            <a:r>
              <a:rPr lang="en-US" dirty="0"/>
              <a:t>http://</a:t>
            </a:r>
            <a:r>
              <a:rPr lang="en-US" dirty="0" err="1"/>
              <a:t>home.engineering.iastate.edu</a:t>
            </a:r>
            <a:r>
              <a:rPr lang="en-US" dirty="0"/>
              <a:t>/~guan/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22</a:t>
            </a:fld>
            <a:endParaRPr lang="en-US" dirty="0"/>
          </a:p>
        </p:txBody>
      </p:sp>
    </p:spTree>
    <p:extLst>
      <p:ext uri="{BB962C8B-B14F-4D97-AF65-F5344CB8AC3E}">
        <p14:creationId xmlns:p14="http://schemas.microsoft.com/office/powerpoint/2010/main" val="1104759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no students present for 15min.</a:t>
            </a:r>
          </a:p>
          <a:p>
            <a:pPr marL="0" indent="0">
              <a:buNone/>
            </a:pPr>
            <a:r>
              <a:rPr lang="en-US" sz="1200" dirty="0"/>
              <a:t>Extra office hours can be arranged as needed.</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77748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25</a:t>
            </a:fld>
            <a:endParaRPr lang="en-US" dirty="0"/>
          </a:p>
        </p:txBody>
      </p:sp>
    </p:spTree>
    <p:extLst>
      <p:ext uri="{BB962C8B-B14F-4D97-AF65-F5344CB8AC3E}">
        <p14:creationId xmlns:p14="http://schemas.microsoft.com/office/powerpoint/2010/main" val="1911725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Working Group on Digital Evidence</a:t>
            </a:r>
          </a:p>
          <a:p>
            <a:endParaRPr lang="en-US" dirty="0"/>
          </a:p>
          <a:p>
            <a:r>
              <a:rPr lang="en-US" dirty="0"/>
              <a:t>American Academy for Forensic Sciences</a:t>
            </a:r>
          </a:p>
          <a:p>
            <a:endParaRPr lang="en-US" dirty="0"/>
          </a:p>
          <a:p>
            <a:r>
              <a:rPr lang="en-US" dirty="0"/>
              <a:t>Digital</a:t>
            </a:r>
            <a:r>
              <a:rPr lang="en-US" baseline="0" dirty="0"/>
              <a:t> Forensic Research Workshop</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3544808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34</a:t>
            </a:fld>
            <a:endParaRPr lang="pt-PT"/>
          </a:p>
        </p:txBody>
      </p:sp>
    </p:spTree>
    <p:extLst>
      <p:ext uri="{BB962C8B-B14F-4D97-AF65-F5344CB8AC3E}">
        <p14:creationId xmlns:p14="http://schemas.microsoft.com/office/powerpoint/2010/main" val="40679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xfrm>
            <a:off x="995363" y="768350"/>
            <a:ext cx="5113337" cy="3836988"/>
          </a:xfrm>
          <a:prstGeom prst="rect">
            <a:avLst/>
          </a:prstGeom>
          <a:noFill/>
          <a:ln>
            <a:solidFill>
              <a:srgbClr val="000000"/>
            </a:solidFill>
            <a:miter lim="800000"/>
            <a:headEnd/>
            <a:tailEnd/>
          </a:ln>
        </p:spPr>
      </p:sp>
      <p:sp>
        <p:nvSpPr>
          <p:cNvPr id="53251" name="Rectangle 3"/>
          <p:cNvSpPr>
            <a:spLocks noGrp="1" noChangeArrowheads="1"/>
          </p:cNvSpPr>
          <p:nvPr>
            <p:ph type="body" idx="1"/>
          </p:nvPr>
        </p:nvSpPr>
        <p:spPr bwMode="auto">
          <a:xfrm>
            <a:off x="711200" y="4860926"/>
            <a:ext cx="5676900" cy="4605337"/>
          </a:xfrm>
          <a:prstGeom prst="rect">
            <a:avLst/>
          </a:prstGeom>
          <a:noFill/>
          <a:ln>
            <a:miter lim="800000"/>
            <a:headEnd/>
            <a:tailEnd/>
          </a:ln>
        </p:spPr>
        <p:txBody>
          <a:bodyPr lIns="96051" tIns="48025" rIns="96051" bIns="48025"/>
          <a:lstStyle/>
          <a:p>
            <a:endParaRPr lang="en-US" dirty="0" smtClean="0"/>
          </a:p>
        </p:txBody>
      </p:sp>
    </p:spTree>
    <p:extLst>
      <p:ext uri="{BB962C8B-B14F-4D97-AF65-F5344CB8AC3E}">
        <p14:creationId xmlns:p14="http://schemas.microsoft.com/office/powerpoint/2010/main" val="528827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p:spPr>
      </p:sp>
      <p:sp>
        <p:nvSpPr>
          <p:cNvPr id="54275" name="Rectangle 3"/>
          <p:cNvSpPr>
            <a:spLocks noGrp="1" noChangeArrowheads="1"/>
          </p:cNvSpPr>
          <p:nvPr>
            <p:ph type="body" idx="1"/>
          </p:nvPr>
        </p:nvSpPr>
        <p:spPr bwMode="auto">
          <a:xfrm>
            <a:off x="711200" y="4862513"/>
            <a:ext cx="5676900" cy="4603750"/>
          </a:xfrm>
          <a:prstGeom prst="rect">
            <a:avLst/>
          </a:prstGeom>
          <a:noFill/>
          <a:ln>
            <a:miter lim="800000"/>
            <a:headEnd/>
            <a:tailEnd/>
          </a:ln>
        </p:spPr>
        <p:txBody>
          <a:bodyPr lIns="96497" tIns="48248" rIns="96497" bIns="48248"/>
          <a:lstStyle/>
          <a:p>
            <a:endParaRPr lang="en-US" baseline="0" dirty="0" smtClean="0"/>
          </a:p>
        </p:txBody>
      </p:sp>
    </p:spTree>
    <p:extLst>
      <p:ext uri="{BB962C8B-B14F-4D97-AF65-F5344CB8AC3E}">
        <p14:creationId xmlns:p14="http://schemas.microsoft.com/office/powerpoint/2010/main" val="2048658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38</a:t>
            </a:fld>
            <a:endParaRPr lang="pt-PT"/>
          </a:p>
        </p:txBody>
      </p:sp>
    </p:spTree>
    <p:extLst>
      <p:ext uri="{BB962C8B-B14F-4D97-AF65-F5344CB8AC3E}">
        <p14:creationId xmlns:p14="http://schemas.microsoft.com/office/powerpoint/2010/main" val="84005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1507"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169885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39</a:t>
            </a:fld>
            <a:endParaRPr lang="pt-PT"/>
          </a:p>
        </p:txBody>
      </p:sp>
    </p:spTree>
    <p:extLst>
      <p:ext uri="{BB962C8B-B14F-4D97-AF65-F5344CB8AC3E}">
        <p14:creationId xmlns:p14="http://schemas.microsoft.com/office/powerpoint/2010/main" val="64446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995363" y="768350"/>
            <a:ext cx="5113337" cy="3836988"/>
          </a:xfrm>
          <a:prstGeom prst="rect">
            <a:avLst/>
          </a:prstGeom>
          <a:noFill/>
          <a:ln>
            <a:solidFill>
              <a:srgbClr val="000000"/>
            </a:solidFill>
            <a:miter lim="800000"/>
            <a:headEnd/>
            <a:tailEnd/>
          </a:ln>
        </p:spPr>
      </p:sp>
      <p:sp>
        <p:nvSpPr>
          <p:cNvPr id="55299" name="Rectangle 3"/>
          <p:cNvSpPr>
            <a:spLocks noGrp="1" noChangeArrowheads="1"/>
          </p:cNvSpPr>
          <p:nvPr>
            <p:ph type="body" idx="1"/>
          </p:nvPr>
        </p:nvSpPr>
        <p:spPr bwMode="auto">
          <a:xfrm>
            <a:off x="711200" y="4860926"/>
            <a:ext cx="5676900" cy="4605337"/>
          </a:xfrm>
          <a:prstGeom prst="rect">
            <a:avLst/>
          </a:prstGeom>
          <a:noFill/>
          <a:ln>
            <a:miter lim="800000"/>
            <a:headEnd/>
            <a:tailEnd/>
          </a:ln>
        </p:spPr>
        <p:txBody>
          <a:bodyPr lIns="96051" tIns="48025" rIns="96051" bIns="48025"/>
          <a:lstStyle/>
          <a:p>
            <a:endParaRPr lang="en-US" smtClean="0"/>
          </a:p>
        </p:txBody>
      </p:sp>
    </p:spTree>
    <p:extLst>
      <p:ext uri="{BB962C8B-B14F-4D97-AF65-F5344CB8AC3E}">
        <p14:creationId xmlns:p14="http://schemas.microsoft.com/office/powerpoint/2010/main" val="1812179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43</a:t>
            </a:fld>
            <a:endParaRPr lang="pt-PT"/>
          </a:p>
        </p:txBody>
      </p:sp>
    </p:spTree>
    <p:extLst>
      <p:ext uri="{BB962C8B-B14F-4D97-AF65-F5344CB8AC3E}">
        <p14:creationId xmlns:p14="http://schemas.microsoft.com/office/powerpoint/2010/main" val="1146513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46</a:t>
            </a:fld>
            <a:endParaRPr lang="pt-PT"/>
          </a:p>
        </p:txBody>
      </p:sp>
    </p:spTree>
    <p:extLst>
      <p:ext uri="{BB962C8B-B14F-4D97-AF65-F5344CB8AC3E}">
        <p14:creationId xmlns:p14="http://schemas.microsoft.com/office/powerpoint/2010/main" val="1544096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47</a:t>
            </a:fld>
            <a:endParaRPr lang="pt-PT"/>
          </a:p>
        </p:txBody>
      </p:sp>
    </p:spTree>
    <p:extLst>
      <p:ext uri="{BB962C8B-B14F-4D97-AF65-F5344CB8AC3E}">
        <p14:creationId xmlns:p14="http://schemas.microsoft.com/office/powerpoint/2010/main" val="126896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48</a:t>
            </a:fld>
            <a:endParaRPr lang="pt-PT"/>
          </a:p>
        </p:txBody>
      </p:sp>
    </p:spTree>
    <p:extLst>
      <p:ext uri="{BB962C8B-B14F-4D97-AF65-F5344CB8AC3E}">
        <p14:creationId xmlns:p14="http://schemas.microsoft.com/office/powerpoint/2010/main" val="1873427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49</a:t>
            </a:fld>
            <a:endParaRPr lang="pt-PT"/>
          </a:p>
        </p:txBody>
      </p:sp>
    </p:spTree>
    <p:extLst>
      <p:ext uri="{BB962C8B-B14F-4D97-AF65-F5344CB8AC3E}">
        <p14:creationId xmlns:p14="http://schemas.microsoft.com/office/powerpoint/2010/main" val="699404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22B7DD5C-AFB3-4464-BC6E-6796F9FF28A8}" type="slidenum">
              <a:rPr lang="pt-PT" smtClean="0"/>
              <a:pPr/>
              <a:t>50</a:t>
            </a:fld>
            <a:endParaRPr lang="pt-PT"/>
          </a:p>
        </p:txBody>
      </p:sp>
    </p:spTree>
    <p:extLst>
      <p:ext uri="{BB962C8B-B14F-4D97-AF65-F5344CB8AC3E}">
        <p14:creationId xmlns:p14="http://schemas.microsoft.com/office/powerpoint/2010/main" val="537391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22B7DD5C-AFB3-4464-BC6E-6796F9FF28A8}" type="slidenum">
              <a:rPr lang="pt-PT" smtClean="0"/>
              <a:pPr/>
              <a:t>51</a:t>
            </a:fld>
            <a:endParaRPr lang="pt-PT"/>
          </a:p>
        </p:txBody>
      </p:sp>
    </p:spTree>
    <p:extLst>
      <p:ext uri="{BB962C8B-B14F-4D97-AF65-F5344CB8AC3E}">
        <p14:creationId xmlns:p14="http://schemas.microsoft.com/office/powerpoint/2010/main" val="44881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Ransomware</a:t>
            </a:r>
            <a:r>
              <a:rPr lang="en-US" dirty="0" smtClean="0"/>
              <a:t> graph: number of attacks</a:t>
            </a:r>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5</a:t>
            </a:fld>
            <a:endParaRPr lang="pt-PT"/>
          </a:p>
        </p:txBody>
      </p:sp>
    </p:spTree>
    <p:extLst>
      <p:ext uri="{BB962C8B-B14F-4D97-AF65-F5344CB8AC3E}">
        <p14:creationId xmlns:p14="http://schemas.microsoft.com/office/powerpoint/2010/main" val="44922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mais</a:t>
            </a:r>
            <a:r>
              <a:rPr lang="en-US" dirty="0" smtClean="0"/>
              <a:t> </a:t>
            </a:r>
            <a:r>
              <a:rPr lang="en-US" dirty="0" err="1" smtClean="0"/>
              <a:t>tarde</a:t>
            </a:r>
            <a:r>
              <a:rPr lang="en-US" dirty="0" smtClean="0"/>
              <a:t> (</a:t>
            </a:r>
            <a:r>
              <a:rPr lang="en-US" dirty="0" err="1" smtClean="0"/>
              <a:t>Agosto</a:t>
            </a:r>
            <a:r>
              <a:rPr lang="en-US" dirty="0" smtClean="0"/>
              <a:t> 2015):The Impact Team releases a data dump containing the account details of all 37 million users of Ashley Madison. The files, 9.7 GB total in size, are posted to the dark web using an Onion address and are later revealed to include names, passwords, addresses, phone numbers and credit card transactions of the site’s users.</a:t>
            </a:r>
          </a:p>
        </p:txBody>
      </p:sp>
      <p:sp>
        <p:nvSpPr>
          <p:cNvPr id="4" name="Slide Number Placeholder 3"/>
          <p:cNvSpPr>
            <a:spLocks noGrp="1"/>
          </p:cNvSpPr>
          <p:nvPr>
            <p:ph type="sldNum" sz="quarter" idx="10"/>
          </p:nvPr>
        </p:nvSpPr>
        <p:spPr/>
        <p:txBody>
          <a:bodyPr/>
          <a:lstStyle/>
          <a:p>
            <a:fld id="{6C929A70-BC78-4E0B-B428-3B2E707D6B30}" type="slidenum">
              <a:rPr lang="pt-PT" smtClean="0"/>
              <a:pPr/>
              <a:t>9</a:t>
            </a:fld>
            <a:endParaRPr lang="pt-PT"/>
          </a:p>
        </p:txBody>
      </p:sp>
    </p:spTree>
    <p:extLst>
      <p:ext uri="{BB962C8B-B14F-4D97-AF65-F5344CB8AC3E}">
        <p14:creationId xmlns:p14="http://schemas.microsoft.com/office/powerpoint/2010/main" val="133574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2531"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874607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3555"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61379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4579"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726859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5603"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214094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6627"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1724486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1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smtClean="0"/>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smtClean="0"/>
              <a:t>SS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034" y="5458255"/>
            <a:ext cx="1883372" cy="11862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smtClean="0"/>
              <a:t>2019</a:t>
            </a:r>
            <a:endParaRPr lang="en-US" dirty="0"/>
          </a:p>
        </p:txBody>
      </p:sp>
      <p:sp>
        <p:nvSpPr>
          <p:cNvPr id="5" name="Footer Placeholder 4"/>
          <p:cNvSpPr>
            <a:spLocks noGrp="1"/>
          </p:cNvSpPr>
          <p:nvPr>
            <p:ph type="ftr" sz="quarter" idx="11"/>
          </p:nvPr>
        </p:nvSpPr>
        <p:spPr/>
        <p:txBody>
          <a:bodyPr/>
          <a:lstStyle/>
          <a:p>
            <a:r>
              <a:rPr lang="en-US" smtClean="0"/>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smtClean="0"/>
              <a:t>2019</a:t>
            </a:r>
            <a:endParaRPr lang="en-US" dirty="0"/>
          </a:p>
        </p:txBody>
      </p:sp>
      <p:sp>
        <p:nvSpPr>
          <p:cNvPr id="5" name="Footer Placeholder 4"/>
          <p:cNvSpPr>
            <a:spLocks noGrp="1"/>
          </p:cNvSpPr>
          <p:nvPr>
            <p:ph type="ftr" sz="quarter" idx="11"/>
          </p:nvPr>
        </p:nvSpPr>
        <p:spPr/>
        <p:txBody>
          <a:bodyPr/>
          <a:lstStyle/>
          <a:p>
            <a:r>
              <a:rPr lang="en-US" smtClean="0"/>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3413" y="762000"/>
            <a:ext cx="7824787" cy="838200"/>
          </a:xfrm>
        </p:spPr>
        <p:txBody>
          <a:bodyPr/>
          <a:lstStyle/>
          <a:p>
            <a:r>
              <a:rPr lang="en-US" smtClean="0"/>
              <a:t>Click to edit Master title style</a:t>
            </a:r>
            <a:endParaRPr lang="pt-PT"/>
          </a:p>
        </p:txBody>
      </p:sp>
      <p:sp>
        <p:nvSpPr>
          <p:cNvPr id="3" name="Text Placeholder 2"/>
          <p:cNvSpPr>
            <a:spLocks noGrp="1"/>
          </p:cNvSpPr>
          <p:nvPr>
            <p:ph type="body" sz="half" idx="1"/>
          </p:nvPr>
        </p:nvSpPr>
        <p:spPr>
          <a:xfrm>
            <a:off x="633413" y="1752600"/>
            <a:ext cx="38354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621213" y="1752600"/>
            <a:ext cx="3836987"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Rectangle 6"/>
          <p:cNvSpPr>
            <a:spLocks noGrp="1" noChangeArrowheads="1"/>
          </p:cNvSpPr>
          <p:nvPr>
            <p:ph type="sldNum" sz="quarter" idx="10"/>
          </p:nvPr>
        </p:nvSpPr>
        <p:spPr>
          <a:ln/>
        </p:spPr>
        <p:txBody>
          <a:bodyPr/>
          <a:lstStyle>
            <a:lvl1pPr>
              <a:defRPr/>
            </a:lvl1pPr>
          </a:lstStyle>
          <a:p>
            <a:pPr>
              <a:defRPr/>
            </a:pPr>
            <a:fld id="{1C949E29-B183-4368-8114-D49F32E7F08B}" type="slidenum">
              <a:rPr lang="pt-PT"/>
              <a:pPr>
                <a:defRPr/>
              </a:pPr>
              <a:t>‹#›</a:t>
            </a:fld>
            <a:endParaRPr lang="pt-PT"/>
          </a:p>
        </p:txBody>
      </p:sp>
    </p:spTree>
    <p:extLst>
      <p:ext uri="{BB962C8B-B14F-4D97-AF65-F5344CB8AC3E}">
        <p14:creationId xmlns:p14="http://schemas.microsoft.com/office/powerpoint/2010/main" val="64147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smtClean="0"/>
              <a:t>2019</a:t>
            </a:r>
            <a:endParaRPr lang="en-US" dirty="0"/>
          </a:p>
        </p:txBody>
      </p:sp>
      <p:sp>
        <p:nvSpPr>
          <p:cNvPr id="5" name="Footer Placeholder 4"/>
          <p:cNvSpPr>
            <a:spLocks noGrp="1"/>
          </p:cNvSpPr>
          <p:nvPr>
            <p:ph type="ftr" sz="quarter" idx="11"/>
          </p:nvPr>
        </p:nvSpPr>
        <p:spPr/>
        <p:txBody>
          <a:bodyPr/>
          <a:lstStyle/>
          <a:p>
            <a:r>
              <a:rPr lang="en-US" smtClean="0"/>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smtClean="0"/>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smtClean="0"/>
              <a:t>SS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396" y="228600"/>
            <a:ext cx="1725208" cy="108663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smtClean="0"/>
              <a:t>2019</a:t>
            </a:r>
            <a:endParaRPr lang="en-US" dirty="0"/>
          </a:p>
        </p:txBody>
      </p:sp>
      <p:sp>
        <p:nvSpPr>
          <p:cNvPr id="6" name="Footer Placeholder 5"/>
          <p:cNvSpPr>
            <a:spLocks noGrp="1"/>
          </p:cNvSpPr>
          <p:nvPr>
            <p:ph type="ftr" sz="quarter" idx="11"/>
          </p:nvPr>
        </p:nvSpPr>
        <p:spPr/>
        <p:txBody>
          <a:bodyPr/>
          <a:lstStyle/>
          <a:p>
            <a:r>
              <a:rPr lang="en-US" smtClean="0"/>
              <a:t>SS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smtClean="0"/>
              <a:t>2019</a:t>
            </a:r>
            <a:endParaRPr lang="en-US" dirty="0"/>
          </a:p>
        </p:txBody>
      </p:sp>
      <p:sp>
        <p:nvSpPr>
          <p:cNvPr id="8" name="Footer Placeholder 7"/>
          <p:cNvSpPr>
            <a:spLocks noGrp="1"/>
          </p:cNvSpPr>
          <p:nvPr>
            <p:ph type="ftr" sz="quarter" idx="11"/>
          </p:nvPr>
        </p:nvSpPr>
        <p:spPr/>
        <p:txBody>
          <a:bodyPr/>
          <a:lstStyle/>
          <a:p>
            <a:r>
              <a:rPr lang="en-US" smtClean="0"/>
              <a:t>SS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2019</a:t>
            </a:r>
            <a:endParaRPr lang="en-US" dirty="0"/>
          </a:p>
        </p:txBody>
      </p:sp>
      <p:sp>
        <p:nvSpPr>
          <p:cNvPr id="3" name="Footer Placeholder 2"/>
          <p:cNvSpPr>
            <a:spLocks noGrp="1"/>
          </p:cNvSpPr>
          <p:nvPr>
            <p:ph type="ftr" sz="quarter" idx="11"/>
          </p:nvPr>
        </p:nvSpPr>
        <p:spPr/>
        <p:txBody>
          <a:bodyPr/>
          <a:lstStyle/>
          <a:p>
            <a:r>
              <a:rPr lang="en-US" smtClean="0"/>
              <a:t>SS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smtClean="0"/>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smtClean="0"/>
              <a:t>SS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smtClean="0"/>
              <a:t>2019</a:t>
            </a:r>
            <a:endParaRPr lang="en-US" dirty="0"/>
          </a:p>
        </p:txBody>
      </p:sp>
      <p:sp>
        <p:nvSpPr>
          <p:cNvPr id="6" name="Footer Placeholder 5"/>
          <p:cNvSpPr>
            <a:spLocks noGrp="1"/>
          </p:cNvSpPr>
          <p:nvPr>
            <p:ph type="ftr" sz="quarter" idx="11"/>
          </p:nvPr>
        </p:nvSpPr>
        <p:spPr/>
        <p:txBody>
          <a:bodyPr/>
          <a:lstStyle/>
          <a:p>
            <a:r>
              <a:rPr lang="en-US" smtClean="0"/>
              <a:t>SS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smtClean="0"/>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smtClean="0"/>
              <a:t>SS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arkreading.com/risk/cartoon-what-your-toaster-now-needs-/d/d-id/1269204" TargetMode="Externa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www.seguranca-informatica.net/2013/08/xkeyscore-um-motor-de-busca-para.html" TargetMode="External"/><Relationship Id="rId4" Type="http://schemas.openxmlformats.org/officeDocument/2006/relationships/hyperlink" Target="http://www.seguranca-informatica.net/search/label/ciber-guerra" TargetMode="External"/><Relationship Id="rId5" Type="http://schemas.openxmlformats.org/officeDocument/2006/relationships/hyperlink" Target="http://www.seguranca-informatica.net/2013/03/ataques-instituicoes-financeiras.html" TargetMode="External"/><Relationship Id="rId1" Type="http://schemas.openxmlformats.org/officeDocument/2006/relationships/slideLayout" Target="../slideLayouts/slideLayout2.xml"/><Relationship Id="rId2" Type="http://schemas.openxmlformats.org/officeDocument/2006/relationships/hyperlink" Target="http://www.seguranca-informatica.net/2013/07/kins-novo-cavalo-de-troia-ameaca-banco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Nuno.santos@inesc-id.pt" TargetMode="External"/><Relationship Id="rId4" Type="http://schemas.openxmlformats.org/officeDocument/2006/relationships/hyperlink" Target="mailto:diogo.barradas@tecnico.ulisboa.pt" TargetMode="External"/><Relationship Id="rId5" Type="http://schemas.openxmlformats.org/officeDocument/2006/relationships/hyperlink" Target="mailto:filipe.r.fernandes@tecnico.ulisboa.pt"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risks.org/" TargetMode="External"/><Relationship Id="rId4" Type="http://schemas.openxmlformats.org/officeDocument/2006/relationships/hyperlink" Target="http://www.seguranca-informatica.net" TargetMode="External"/><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aYn_PkrfvQ" TargetMode="External"/><Relationship Id="rId4" Type="http://schemas.openxmlformats.org/officeDocument/2006/relationships/hyperlink" Target="http://www.swgde.org" TargetMode="External"/><Relationship Id="rId5" Type="http://schemas.openxmlformats.org/officeDocument/2006/relationships/hyperlink" Target="http://www.aafs.org" TargetMode="External"/><Relationship Id="rId6" Type="http://schemas.openxmlformats.org/officeDocument/2006/relationships/hyperlink" Target="http://www.dfrws.org" TargetMode="External"/><Relationship Id="rId7" Type="http://schemas.openxmlformats.org/officeDocument/2006/relationships/hyperlink" Target="http://www.sans.org"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wired.com/2015/07/hacking-team-leak-shows-secretive-zero-day-exploit-sales-work/"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cert.pt/" TargetMode="External"/><Relationship Id="rId4" Type="http://schemas.openxmlformats.org/officeDocument/2006/relationships/hyperlink" Target="http://www.us-cert.gov/" TargetMode="External"/><Relationship Id="rId5" Type="http://schemas.openxmlformats.org/officeDocument/2006/relationships/hyperlink" Target="http://cwe.mitre.org/" TargetMode="External"/><Relationship Id="rId6" Type="http://schemas.openxmlformats.org/officeDocument/2006/relationships/hyperlink" Target="http://cwe.mitre.org/data/" TargetMode="External"/><Relationship Id="rId7" Type="http://schemas.openxmlformats.org/officeDocument/2006/relationships/hyperlink" Target="http://cve.mitre.org/" TargetMode="External"/><Relationship Id="rId8" Type="http://schemas.openxmlformats.org/officeDocument/2006/relationships/hyperlink" Target="https://cve.mitre.org/cgi-bin/cvename.cgi?name=CVE-2014-0160" TargetMode="External"/><Relationship Id="rId9" Type="http://schemas.openxmlformats.org/officeDocument/2006/relationships/hyperlink" Target="http://www.securityfocus.com/archive/1"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capec.mitre.org"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s-cert.gov/cas/techalerts/" TargetMode="Externa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eguranca-informatica.net/2013/09/fbi-recorre-malwar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3" Type="http://schemas.openxmlformats.org/officeDocument/2006/relationships/hyperlink" Target="http://exameinformatica.sapo.pt/noticias/internet/2015-02-06-Ja-ha-empresas-portuguesas-a-pagar-pelo-resgate-de-bases-de-dados"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3" Type="http://schemas.openxmlformats.org/officeDocument/2006/relationships/hyperlink" Target="http://www.seguranca-informatica.net/2013/03/phishing-e-mulas.html"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fontScale="90000"/>
          </a:bodyPr>
          <a:lstStyle/>
          <a:p>
            <a:r>
              <a:rPr lang="en-US" sz="3600" b="1" dirty="0" err="1" smtClean="0">
                <a:latin typeface="Arial"/>
                <a:cs typeface="Arial"/>
              </a:rPr>
              <a:t>Introdução</a:t>
            </a:r>
            <a:r>
              <a:rPr lang="en-US" sz="3600" b="1" dirty="0" smtClean="0">
                <a:latin typeface="Arial"/>
                <a:cs typeface="Arial"/>
              </a:rPr>
              <a:t> e </a:t>
            </a:r>
            <a:r>
              <a:rPr lang="en-US" sz="3600" b="1" dirty="0" err="1" smtClean="0">
                <a:latin typeface="Arial"/>
                <a:cs typeface="Arial"/>
              </a:rPr>
              <a:t>Conceitos</a:t>
            </a:r>
            <a:r>
              <a:rPr lang="en-US" sz="3600" b="1" dirty="0" smtClean="0">
                <a:latin typeface="Arial"/>
                <a:cs typeface="Arial"/>
              </a:rPr>
              <a:t> de </a:t>
            </a:r>
            <a:r>
              <a:rPr lang="en-US" sz="3600" b="1" dirty="0" err="1" smtClean="0">
                <a:latin typeface="Arial"/>
                <a:cs typeface="Arial"/>
              </a:rPr>
              <a:t>Segurança</a:t>
            </a:r>
            <a:r>
              <a:rPr lang="en-US" sz="3600" b="1" dirty="0" smtClean="0">
                <a:latin typeface="Arial"/>
                <a:cs typeface="Arial"/>
              </a:rPr>
              <a:t> de </a:t>
            </a:r>
            <a:r>
              <a:rPr lang="en-US" sz="3600" b="1" dirty="0" smtClean="0">
                <a:latin typeface="Arial"/>
                <a:cs typeface="Arial"/>
              </a:rPr>
              <a:t>Software</a:t>
            </a:r>
            <a:br>
              <a:rPr lang="en-US" sz="3600" b="1" dirty="0" smtClean="0">
                <a:latin typeface="Arial"/>
                <a:cs typeface="Arial"/>
              </a:rPr>
            </a:br>
            <a:r>
              <a:rPr lang="en-US" sz="3600" b="1" dirty="0" smtClean="0">
                <a:latin typeface="Arial"/>
                <a:cs typeface="Arial"/>
              </a:rPr>
              <a:t/>
            </a:r>
            <a:br>
              <a:rPr lang="en-US" sz="3600" b="1" dirty="0" smtClean="0">
                <a:latin typeface="Arial"/>
                <a:cs typeface="Arial"/>
              </a:rPr>
            </a:br>
            <a:r>
              <a:rPr lang="en-US" sz="3600" dirty="0" smtClean="0"/>
              <a:t> </a:t>
            </a:r>
            <a:r>
              <a:rPr lang="en-US" sz="2200" dirty="0"/>
              <a:t>Parte I. </a:t>
            </a:r>
            <a:r>
              <a:rPr lang="en-US" sz="2200" dirty="0" err="1"/>
              <a:t>Enquadramento</a:t>
            </a:r>
            <a:r>
              <a:rPr lang="en-US" sz="2200" dirty="0"/>
              <a:t> e </a:t>
            </a:r>
            <a:r>
              <a:rPr lang="en-US" sz="2200" dirty="0" err="1"/>
              <a:t>Protecção</a:t>
            </a:r>
            <a:endParaRPr lang="en-US" sz="28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smtClean="0">
                <a:solidFill>
                  <a:srgbClr val="7F7F7F"/>
                </a:solidFill>
                <a:latin typeface="Arial"/>
                <a:cs typeface="Arial"/>
              </a:rPr>
              <a:t>Segurança</a:t>
            </a:r>
            <a:r>
              <a:rPr lang="en-US" sz="2800" dirty="0" smtClean="0">
                <a:solidFill>
                  <a:srgbClr val="7F7F7F"/>
                </a:solidFill>
                <a:latin typeface="Arial"/>
                <a:cs typeface="Arial"/>
              </a:rPr>
              <a:t> de Software</a:t>
            </a:r>
            <a:endParaRPr lang="en-US" sz="2800" dirty="0">
              <a:solidFill>
                <a:srgbClr val="7F7F7F"/>
              </a:solidFill>
              <a:latin typeface="Arial"/>
              <a:cs typeface="Arial"/>
            </a:endParaRPr>
          </a:p>
          <a:p>
            <a:pPr algn="ctr"/>
            <a:r>
              <a:rPr lang="en-US" sz="2200" dirty="0" err="1" smtClean="0">
                <a:solidFill>
                  <a:srgbClr val="7F7F7F"/>
                </a:solidFill>
                <a:latin typeface="Arial"/>
                <a:cs typeface="Arial"/>
              </a:rPr>
              <a:t>Julho</a:t>
            </a:r>
            <a:r>
              <a:rPr lang="en-US" sz="2200" dirty="0" smtClean="0">
                <a:solidFill>
                  <a:srgbClr val="7F7F7F"/>
                </a:solidFill>
                <a:latin typeface="Arial"/>
                <a:cs typeface="Arial"/>
              </a:rPr>
              <a:t> 2019</a:t>
            </a:r>
            <a:endParaRPr lang="en-US" sz="2200" dirty="0">
              <a:solidFill>
                <a:srgbClr val="7F7F7F"/>
              </a:solidFill>
              <a:latin typeface="Arial"/>
              <a:cs typeface="Arial"/>
            </a:endParaRP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t>The problem is Software</a:t>
            </a:r>
            <a:endParaRPr lang="pt-PT" dirty="0" smtClean="0"/>
          </a:p>
        </p:txBody>
      </p:sp>
      <p:sp>
        <p:nvSpPr>
          <p:cNvPr id="11267" name="Content Placeholder 2"/>
          <p:cNvSpPr>
            <a:spLocks noGrp="1"/>
          </p:cNvSpPr>
          <p:nvPr>
            <p:ph idx="1"/>
          </p:nvPr>
        </p:nvSpPr>
        <p:spPr/>
        <p:txBody>
          <a:bodyPr>
            <a:normAutofit/>
          </a:bodyPr>
          <a:lstStyle/>
          <a:p>
            <a:r>
              <a:rPr lang="en-US" sz="2400" dirty="0" smtClean="0"/>
              <a:t>“the current state of security in commercial software is rather distasteful, </a:t>
            </a:r>
          </a:p>
          <a:p>
            <a:r>
              <a:rPr lang="en-US" sz="2400" dirty="0" smtClean="0"/>
              <a:t>marked by embarrassing public reports of vulnerabilities and actual attacks, </a:t>
            </a:r>
          </a:p>
          <a:p>
            <a:r>
              <a:rPr lang="en-US" sz="2400" dirty="0" smtClean="0"/>
              <a:t>scrambling among developers to fix and release patches, </a:t>
            </a:r>
          </a:p>
          <a:p>
            <a:r>
              <a:rPr lang="en-US" sz="2400" dirty="0" smtClean="0"/>
              <a:t>and continual exhortations to customers to perform rudimentary checks and maintenance.”</a:t>
            </a:r>
          </a:p>
          <a:p>
            <a:pPr lvl="1"/>
            <a:r>
              <a:rPr lang="en-US" sz="2000" i="1" dirty="0" smtClean="0"/>
              <a:t>Jim </a:t>
            </a:r>
            <a:r>
              <a:rPr lang="en-US" sz="2000" i="1" dirty="0" err="1" smtClean="0"/>
              <a:t>Routh</a:t>
            </a:r>
            <a:r>
              <a:rPr lang="en-US" sz="2000" i="1" dirty="0" smtClean="0"/>
              <a:t>, Forcing Firms to Focus: Is Secure Software in Your Future, in Beautiful Security, O'Reilly, 2010</a:t>
            </a:r>
            <a:endParaRPr lang="pt-PT" sz="2000" dirty="0" smtClean="0"/>
          </a:p>
        </p:txBody>
      </p:sp>
      <p:pic>
        <p:nvPicPr>
          <p:cNvPr id="4" name="Picture 2"/>
          <p:cNvPicPr>
            <a:picLocks noChangeAspect="1" noChangeArrowheads="1"/>
          </p:cNvPicPr>
          <p:nvPr/>
        </p:nvPicPr>
        <p:blipFill>
          <a:blip r:embed="rId2" cstate="print"/>
          <a:srcRect/>
          <a:stretch>
            <a:fillRect/>
          </a:stretch>
        </p:blipFill>
        <p:spPr bwMode="auto">
          <a:xfrm>
            <a:off x="7696200" y="5029200"/>
            <a:ext cx="917155" cy="1202492"/>
          </a:xfrm>
          <a:prstGeom prst="rect">
            <a:avLst/>
          </a:prstGeom>
          <a:noFill/>
          <a:ln w="9525">
            <a:noFill/>
            <a:miter lim="800000"/>
            <a:headEnd/>
            <a:tailEnd/>
          </a:ln>
        </p:spPr>
      </p:pic>
    </p:spTree>
    <p:extLst>
      <p:ext uri="{BB962C8B-B14F-4D97-AF65-F5344CB8AC3E}">
        <p14:creationId xmlns:p14="http://schemas.microsoft.com/office/powerpoint/2010/main" val="155195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smtClean="0"/>
              <a:t>Industry’s fault?</a:t>
            </a:r>
          </a:p>
        </p:txBody>
      </p:sp>
      <p:sp>
        <p:nvSpPr>
          <p:cNvPr id="12292" name="Rectangle 3"/>
          <p:cNvSpPr>
            <a:spLocks noGrp="1" noChangeArrowheads="1"/>
          </p:cNvSpPr>
          <p:nvPr>
            <p:ph type="body" idx="1"/>
          </p:nvPr>
        </p:nvSpPr>
        <p:spPr/>
        <p:txBody>
          <a:bodyPr>
            <a:normAutofit/>
          </a:bodyPr>
          <a:lstStyle/>
          <a:p>
            <a:r>
              <a:rPr lang="en-US" sz="2400" dirty="0" smtClean="0"/>
              <a:t>“Software buyers are literally crash test dummies </a:t>
            </a:r>
          </a:p>
          <a:p>
            <a:r>
              <a:rPr lang="en-US" sz="2400" dirty="0" smtClean="0"/>
              <a:t>for an industry that is remarkably insulated against liability, accountability, and responsibility </a:t>
            </a:r>
          </a:p>
          <a:p>
            <a:r>
              <a:rPr lang="en-US" sz="2400" dirty="0" smtClean="0"/>
              <a:t>for any harm, damages or loss that should occur because of manufacturing defects or weaknesses </a:t>
            </a:r>
          </a:p>
          <a:p>
            <a:r>
              <a:rPr lang="en-US" sz="2400" dirty="0" smtClean="0"/>
              <a:t>that allow cyber attackers to break into and hijack our computer systems.”</a:t>
            </a:r>
          </a:p>
          <a:p>
            <a:pPr lvl="1"/>
            <a:r>
              <a:rPr lang="en-US" sz="1800" dirty="0" smtClean="0"/>
              <a:t>David Rice. “</a:t>
            </a:r>
            <a:r>
              <a:rPr lang="en-US" sz="1800" dirty="0" err="1" smtClean="0"/>
              <a:t>Geekonomics</a:t>
            </a:r>
            <a:r>
              <a:rPr lang="en-US" sz="1800" dirty="0" smtClean="0"/>
              <a:t>: The Real Cost of Insecure Software”, Addison-Wesley, 2007</a:t>
            </a:r>
          </a:p>
        </p:txBody>
      </p:sp>
      <p:pic>
        <p:nvPicPr>
          <p:cNvPr id="4" name="Picture 6"/>
          <p:cNvPicPr>
            <a:picLocks noChangeAspect="1" noChangeArrowheads="1"/>
          </p:cNvPicPr>
          <p:nvPr/>
        </p:nvPicPr>
        <p:blipFill>
          <a:blip r:embed="rId2" cstate="print"/>
          <a:srcRect l="10797" r="1799" b="22572"/>
          <a:stretch>
            <a:fillRect/>
          </a:stretch>
        </p:blipFill>
        <p:spPr bwMode="auto">
          <a:xfrm>
            <a:off x="6300192" y="5085184"/>
            <a:ext cx="2633662" cy="1395413"/>
          </a:xfrm>
          <a:prstGeom prst="rect">
            <a:avLst/>
          </a:prstGeom>
          <a:noFill/>
          <a:ln w="9525">
            <a:noFill/>
            <a:miter lim="800000"/>
            <a:headEnd/>
            <a:tailEnd/>
          </a:ln>
          <a:effectLst/>
        </p:spPr>
      </p:pic>
    </p:spTree>
    <p:extLst>
      <p:ext uri="{BB962C8B-B14F-4D97-AF65-F5344CB8AC3E}">
        <p14:creationId xmlns:p14="http://schemas.microsoft.com/office/powerpoint/2010/main" val="1331369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dirty="0" smtClean="0"/>
              <a:t>Universities’ fault?</a:t>
            </a:r>
          </a:p>
        </p:txBody>
      </p:sp>
      <p:sp>
        <p:nvSpPr>
          <p:cNvPr id="13316" name="Rectangle 3"/>
          <p:cNvSpPr>
            <a:spLocks noGrp="1" noChangeArrowheads="1"/>
          </p:cNvSpPr>
          <p:nvPr>
            <p:ph type="body" idx="1"/>
          </p:nvPr>
        </p:nvSpPr>
        <p:spPr/>
        <p:txBody>
          <a:bodyPr/>
          <a:lstStyle/>
          <a:p>
            <a:r>
              <a:rPr lang="en-US" sz="2400" dirty="0" smtClean="0"/>
              <a:t>“We at Oracle have (...) determined that most developers we hire have not been adequately trained in basic secure coding principles (…)</a:t>
            </a:r>
          </a:p>
          <a:p>
            <a:r>
              <a:rPr lang="en-US" sz="2400" dirty="0" smtClean="0"/>
              <a:t>We have therefore had to develop and roll out our own in-house security training program at significant time and expense. (...) </a:t>
            </a:r>
          </a:p>
          <a:p>
            <a:r>
              <a:rPr lang="en-US" sz="2400" dirty="0" smtClean="0"/>
              <a:t>In the future, Oracle plans to give hiring preference to students who have received such training and can demonstrate competence in software security principles.”</a:t>
            </a:r>
          </a:p>
          <a:p>
            <a:pPr lvl="1"/>
            <a:r>
              <a:rPr lang="en-US" sz="2000" dirty="0" smtClean="0"/>
              <a:t>Mary Ann Davidson, Oracle’s Chief Security Officer</a:t>
            </a:r>
          </a:p>
          <a:p>
            <a:endParaRPr lang="en-US" sz="2400" dirty="0" smtClean="0"/>
          </a:p>
        </p:txBody>
      </p:sp>
      <p:pic>
        <p:nvPicPr>
          <p:cNvPr id="16386" name="Picture 2" descr="http://cdn-static.zdnet.com/i/story/60/80/002500/oracle_unbreakable.jpg"/>
          <p:cNvPicPr>
            <a:picLocks noChangeAspect="1" noChangeArrowheads="1"/>
          </p:cNvPicPr>
          <p:nvPr/>
        </p:nvPicPr>
        <p:blipFill>
          <a:blip r:embed="rId2" cstate="print"/>
          <a:srcRect/>
          <a:stretch>
            <a:fillRect/>
          </a:stretch>
        </p:blipFill>
        <p:spPr bwMode="auto">
          <a:xfrm>
            <a:off x="6096000" y="5715000"/>
            <a:ext cx="2400300" cy="914401"/>
          </a:xfrm>
          <a:prstGeom prst="rect">
            <a:avLst/>
          </a:prstGeom>
          <a:noFill/>
        </p:spPr>
      </p:pic>
    </p:spTree>
    <p:extLst>
      <p:ext uri="{BB962C8B-B14F-4D97-AF65-F5344CB8AC3E}">
        <p14:creationId xmlns:p14="http://schemas.microsoft.com/office/powerpoint/2010/main" val="1687269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US" smtClean="0"/>
              <a:t>Trinity of trouble</a:t>
            </a:r>
          </a:p>
        </p:txBody>
      </p:sp>
      <p:sp>
        <p:nvSpPr>
          <p:cNvPr id="14340" name="Rectangle 3"/>
          <p:cNvSpPr>
            <a:spLocks noGrp="1" noChangeArrowheads="1"/>
          </p:cNvSpPr>
          <p:nvPr>
            <p:ph idx="1"/>
          </p:nvPr>
        </p:nvSpPr>
        <p:spPr/>
        <p:txBody>
          <a:bodyPr/>
          <a:lstStyle/>
          <a:p>
            <a:pPr marL="533400" indent="-533400">
              <a:buFontTx/>
              <a:buAutoNum type="arabicPeriod"/>
            </a:pPr>
            <a:r>
              <a:rPr lang="en-US" smtClean="0"/>
              <a:t>Complexity</a:t>
            </a:r>
          </a:p>
          <a:p>
            <a:pPr marL="533400" indent="-533400">
              <a:buFontTx/>
              <a:buAutoNum type="arabicPeriod"/>
            </a:pPr>
            <a:r>
              <a:rPr lang="en-US" smtClean="0"/>
              <a:t>Extensibility</a:t>
            </a:r>
          </a:p>
          <a:p>
            <a:pPr marL="533400" indent="-533400">
              <a:buFontTx/>
              <a:buAutoNum type="arabicPeriod"/>
            </a:pPr>
            <a:r>
              <a:rPr lang="en-US" smtClean="0"/>
              <a:t>Connectivity</a:t>
            </a:r>
          </a:p>
          <a:p>
            <a:pPr marL="533400" indent="-533400">
              <a:buFontTx/>
              <a:buAutoNum type="arabicPeriod"/>
            </a:pPr>
            <a:endParaRPr lang="en-US" smtClean="0"/>
          </a:p>
        </p:txBody>
      </p:sp>
    </p:spTree>
    <p:extLst>
      <p:ext uri="{BB962C8B-B14F-4D97-AF65-F5344CB8AC3E}">
        <p14:creationId xmlns:p14="http://schemas.microsoft.com/office/powerpoint/2010/main" val="424642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smtClean="0"/>
              <a:t>Complexity</a:t>
            </a:r>
          </a:p>
        </p:txBody>
      </p:sp>
      <p:sp>
        <p:nvSpPr>
          <p:cNvPr id="15364" name="Rectangle 3"/>
          <p:cNvSpPr>
            <a:spLocks noGrp="1" noChangeArrowheads="1"/>
          </p:cNvSpPr>
          <p:nvPr>
            <p:ph type="body" idx="1"/>
          </p:nvPr>
        </p:nvSpPr>
        <p:spPr/>
        <p:txBody>
          <a:bodyPr>
            <a:normAutofit/>
          </a:bodyPr>
          <a:lstStyle/>
          <a:p>
            <a:pPr marL="342900" lvl="1" indent="-342900">
              <a:buFont typeface="Arial" pitchFamily="34" charset="0"/>
              <a:buChar char="•"/>
            </a:pPr>
            <a:r>
              <a:rPr lang="en-US" dirty="0" smtClean="0"/>
              <a:t>Attacks exploit </a:t>
            </a:r>
            <a:r>
              <a:rPr lang="en-US" i="1" dirty="0" smtClean="0"/>
              <a:t>bugs</a:t>
            </a:r>
            <a:r>
              <a:rPr lang="en-US" dirty="0" smtClean="0"/>
              <a:t> called vulnerabilities </a:t>
            </a:r>
          </a:p>
          <a:p>
            <a:pPr marL="342900" lvl="1" indent="-342900">
              <a:buFont typeface="Arial" pitchFamily="34" charset="0"/>
              <a:buChar char="•"/>
            </a:pPr>
            <a:r>
              <a:rPr lang="en-US" dirty="0" smtClean="0"/>
              <a:t>estimated 5-50 bugs per </a:t>
            </a:r>
            <a:r>
              <a:rPr lang="en-US" dirty="0" err="1" smtClean="0"/>
              <a:t>Klines</a:t>
            </a:r>
            <a:r>
              <a:rPr lang="en-US" dirty="0" smtClean="0"/>
              <a:t> of code (~5 if rigorous quality assurance)</a:t>
            </a:r>
            <a:endParaRPr lang="en-US" dirty="0"/>
          </a:p>
          <a:p>
            <a:pPr marL="342900" lvl="1" indent="-342900">
              <a:buFont typeface="Arial" pitchFamily="34" charset="0"/>
              <a:buChar char="•"/>
            </a:pPr>
            <a:r>
              <a:rPr lang="en-US" dirty="0" smtClean="0"/>
              <a:t>examples:</a:t>
            </a:r>
          </a:p>
          <a:p>
            <a:pPr marL="742950" lvl="2" indent="-342900"/>
            <a:r>
              <a:rPr lang="en-US" dirty="0" smtClean="0"/>
              <a:t>Solaris7 			500K</a:t>
            </a:r>
          </a:p>
          <a:p>
            <a:pPr marL="742950" lvl="2" indent="-342900"/>
            <a:r>
              <a:rPr lang="en-US" dirty="0" smtClean="0"/>
              <a:t>Windows 95 		&lt;5M</a:t>
            </a:r>
          </a:p>
          <a:p>
            <a:pPr marL="742950" lvl="2" indent="-342900"/>
            <a:r>
              <a:rPr lang="en-US" dirty="0" smtClean="0"/>
              <a:t>Windows XP 		45M</a:t>
            </a:r>
          </a:p>
          <a:p>
            <a:pPr marL="742950" lvl="2" indent="-342900"/>
            <a:r>
              <a:rPr lang="en-US" dirty="0" smtClean="0"/>
              <a:t>Windows Server 2003 	50M</a:t>
            </a:r>
          </a:p>
          <a:p>
            <a:pPr marL="742950" lvl="2" indent="-342900"/>
            <a:r>
              <a:rPr lang="en-US" dirty="0" smtClean="0"/>
              <a:t>Linux kernel 2.6.0   	5.2M</a:t>
            </a:r>
          </a:p>
          <a:p>
            <a:pPr marL="742950" lvl="2" indent="-342900"/>
            <a:r>
              <a:rPr lang="en-US" dirty="0" smtClean="0"/>
              <a:t>Linux kernel 3.6   	15.9M</a:t>
            </a:r>
            <a:endParaRPr lang="en-US" dirty="0"/>
          </a:p>
        </p:txBody>
      </p:sp>
    </p:spTree>
    <p:extLst>
      <p:ext uri="{BB962C8B-B14F-4D97-AF65-F5344CB8AC3E}">
        <p14:creationId xmlns:p14="http://schemas.microsoft.com/office/powerpoint/2010/main" val="419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smtClean="0"/>
              <a:t>Extensibility</a:t>
            </a:r>
          </a:p>
        </p:txBody>
      </p:sp>
      <p:sp>
        <p:nvSpPr>
          <p:cNvPr id="16388" name="Rectangle 3"/>
          <p:cNvSpPr>
            <a:spLocks noGrp="1" noChangeArrowheads="1"/>
          </p:cNvSpPr>
          <p:nvPr>
            <p:ph type="body" idx="1"/>
          </p:nvPr>
        </p:nvSpPr>
        <p:spPr/>
        <p:txBody>
          <a:bodyPr>
            <a:normAutofit/>
          </a:bodyPr>
          <a:lstStyle/>
          <a:p>
            <a:r>
              <a:rPr lang="en-US" sz="2800" dirty="0" smtClean="0"/>
              <a:t>Current SW is inherently extensible:</a:t>
            </a:r>
          </a:p>
          <a:p>
            <a:pPr lvl="1"/>
            <a:r>
              <a:rPr lang="en-US" sz="2400" dirty="0" smtClean="0"/>
              <a:t>Device drivers, plug-ins, extensions, modules, Apps,....</a:t>
            </a:r>
          </a:p>
          <a:p>
            <a:pPr lvl="1"/>
            <a:r>
              <a:rPr lang="en-US" sz="2400" dirty="0" smtClean="0"/>
              <a:t>Virtual machines and mobile code </a:t>
            </a:r>
            <a:r>
              <a:rPr lang="en-US" sz="2400" dirty="0"/>
              <a:t>(JavaScript</a:t>
            </a:r>
            <a:r>
              <a:rPr lang="en-US" sz="2400" dirty="0" smtClean="0"/>
              <a:t>, Java, .NET, Flash,…)</a:t>
            </a:r>
          </a:p>
          <a:p>
            <a:pPr lvl="1"/>
            <a:r>
              <a:rPr lang="en-US" sz="2400" dirty="0" smtClean="0"/>
              <a:t>Combination of several components and forms of code execution (web apps)</a:t>
            </a:r>
          </a:p>
          <a:p>
            <a:r>
              <a:rPr lang="en-US" sz="2800" dirty="0" smtClean="0"/>
              <a:t>Problems:</a:t>
            </a:r>
          </a:p>
          <a:p>
            <a:pPr lvl="1"/>
            <a:r>
              <a:rPr lang="en-US" sz="2400" dirty="0" smtClean="0"/>
              <a:t>What is “the software”? How do you ensure its security?</a:t>
            </a:r>
          </a:p>
          <a:p>
            <a:pPr lvl="1"/>
            <a:r>
              <a:rPr lang="en-US" sz="2400" dirty="0" smtClean="0"/>
              <a:t>Mobile malicious code: Worms, Virus,… </a:t>
            </a:r>
          </a:p>
        </p:txBody>
      </p:sp>
    </p:spTree>
    <p:extLst>
      <p:ext uri="{BB962C8B-B14F-4D97-AF65-F5344CB8AC3E}">
        <p14:creationId xmlns:p14="http://schemas.microsoft.com/office/powerpoint/2010/main" val="1771618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dirty="0" smtClean="0"/>
              <a:t>Connectivity</a:t>
            </a:r>
          </a:p>
        </p:txBody>
      </p:sp>
      <p:sp>
        <p:nvSpPr>
          <p:cNvPr id="17412" name="Rectangle 3"/>
          <p:cNvSpPr>
            <a:spLocks noGrp="1" noChangeArrowheads="1"/>
          </p:cNvSpPr>
          <p:nvPr>
            <p:ph idx="1"/>
          </p:nvPr>
        </p:nvSpPr>
        <p:spPr/>
        <p:txBody>
          <a:bodyPr>
            <a:noAutofit/>
          </a:bodyPr>
          <a:lstStyle/>
          <a:p>
            <a:r>
              <a:rPr lang="en-US" sz="2800" dirty="0" smtClean="0"/>
              <a:t>Internet </a:t>
            </a:r>
            <a:r>
              <a:rPr lang="en-US" sz="2400" i="1" dirty="0" smtClean="0"/>
              <a:t>(PCs, smartphones, tablets,…)</a:t>
            </a:r>
            <a:endParaRPr lang="en-US" sz="2000" i="1" dirty="0" smtClean="0"/>
          </a:p>
          <a:p>
            <a:pPr lvl="1"/>
            <a:r>
              <a:rPr lang="en-US" sz="2400" dirty="0" smtClean="0"/>
              <a:t>Small failures can propagate widely </a:t>
            </a:r>
          </a:p>
          <a:p>
            <a:pPr lvl="1"/>
            <a:r>
              <a:rPr lang="en-US" sz="2400" dirty="0" smtClean="0"/>
              <a:t>Allows automated attacks</a:t>
            </a:r>
          </a:p>
          <a:p>
            <a:pPr lvl="2"/>
            <a:r>
              <a:rPr lang="en-US" sz="2000" dirty="0" smtClean="0"/>
              <a:t>Major worms 99-04: Melissa, ILOVEYOU, Code Red, </a:t>
            </a:r>
            <a:r>
              <a:rPr lang="en-US" sz="2000" dirty="0" err="1" smtClean="0"/>
              <a:t>Sircam</a:t>
            </a:r>
            <a:r>
              <a:rPr lang="en-US" sz="2000" dirty="0" smtClean="0"/>
              <a:t>, SQL Hammer, Blaster, </a:t>
            </a:r>
            <a:r>
              <a:rPr lang="en-US" sz="2000" dirty="0" err="1" smtClean="0"/>
              <a:t>Sobig</a:t>
            </a:r>
            <a:r>
              <a:rPr lang="en-US" sz="2000" dirty="0" smtClean="0"/>
              <a:t>, </a:t>
            </a:r>
            <a:r>
              <a:rPr lang="en-US" sz="2000" dirty="0" err="1" smtClean="0"/>
              <a:t>Mydoom</a:t>
            </a:r>
            <a:r>
              <a:rPr lang="en-US" sz="2000" dirty="0" smtClean="0"/>
              <a:t>, </a:t>
            </a:r>
            <a:r>
              <a:rPr lang="en-US" sz="2000" dirty="0" err="1" smtClean="0"/>
              <a:t>Sasser</a:t>
            </a:r>
            <a:r>
              <a:rPr lang="en-US" sz="2000" dirty="0" smtClean="0"/>
              <a:t>, Witty</a:t>
            </a:r>
          </a:p>
          <a:p>
            <a:pPr lvl="2"/>
            <a:r>
              <a:rPr lang="en-US" sz="2000" dirty="0" err="1" smtClean="0"/>
              <a:t>DDoS</a:t>
            </a:r>
            <a:r>
              <a:rPr lang="en-US" sz="2000" dirty="0" smtClean="0"/>
              <a:t> attacks (400 </a:t>
            </a:r>
            <a:r>
              <a:rPr lang="en-US" sz="2000" dirty="0" err="1" smtClean="0"/>
              <a:t>Gbps</a:t>
            </a:r>
            <a:r>
              <a:rPr lang="en-US" sz="2000" dirty="0" smtClean="0"/>
              <a:t> record, Feb. 2014)	</a:t>
            </a:r>
          </a:p>
          <a:p>
            <a:pPr lvl="1"/>
            <a:r>
              <a:rPr lang="en-US" sz="2400" dirty="0" smtClean="0"/>
              <a:t>Economic risk</a:t>
            </a:r>
          </a:p>
          <a:p>
            <a:pPr lvl="2"/>
            <a:r>
              <a:rPr lang="en-US" sz="2000" dirty="0" smtClean="0"/>
              <a:t>SWIFT net connects 10000+ financial institutions and moves </a:t>
            </a:r>
            <a:r>
              <a:rPr lang="en-US" sz="2000" dirty="0"/>
              <a:t>z</a:t>
            </a:r>
            <a:r>
              <a:rPr lang="en-US" sz="2000" dirty="0" smtClean="0"/>
              <a:t>illions of dollars daily; targeted attacks at banks </a:t>
            </a:r>
          </a:p>
          <a:p>
            <a:pPr lvl="1"/>
            <a:r>
              <a:rPr lang="en-US" sz="2400" dirty="0" smtClean="0"/>
              <a:t>Distance and feeling of safety</a:t>
            </a:r>
          </a:p>
        </p:txBody>
      </p:sp>
      <p:pic>
        <p:nvPicPr>
          <p:cNvPr id="2" name="Picture 1"/>
          <p:cNvPicPr>
            <a:picLocks noChangeAspect="1"/>
          </p:cNvPicPr>
          <p:nvPr/>
        </p:nvPicPr>
        <p:blipFill>
          <a:blip r:embed="rId3"/>
          <a:stretch>
            <a:fillRect/>
          </a:stretch>
        </p:blipFill>
        <p:spPr>
          <a:xfrm>
            <a:off x="5486400" y="5149050"/>
            <a:ext cx="3429000" cy="1696130"/>
          </a:xfrm>
          <a:prstGeom prst="rect">
            <a:avLst/>
          </a:prstGeom>
        </p:spPr>
      </p:pic>
    </p:spTree>
    <p:extLst>
      <p:ext uri="{BB962C8B-B14F-4D97-AF65-F5344CB8AC3E}">
        <p14:creationId xmlns:p14="http://schemas.microsoft.com/office/powerpoint/2010/main" val="1441792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Connectivity: Internet of Things</a:t>
            </a:r>
            <a:endParaRPr lang="en-US" dirty="0"/>
          </a:p>
        </p:txBody>
      </p:sp>
      <p:sp>
        <p:nvSpPr>
          <p:cNvPr id="3" name="Content Placeholder 2"/>
          <p:cNvSpPr>
            <a:spLocks noGrp="1"/>
          </p:cNvSpPr>
          <p:nvPr>
            <p:ph idx="1"/>
          </p:nvPr>
        </p:nvSpPr>
        <p:spPr>
          <a:xfrm>
            <a:off x="457200" y="5410200"/>
            <a:ext cx="8229600" cy="1066800"/>
          </a:xfrm>
        </p:spPr>
        <p:txBody>
          <a:bodyPr>
            <a:normAutofit fontScale="85000" lnSpcReduction="10000"/>
          </a:bodyPr>
          <a:lstStyle/>
          <a:p>
            <a:r>
              <a:rPr lang="en-US" sz="2400" dirty="0" smtClean="0"/>
              <a:t>Not only cable and </a:t>
            </a:r>
            <a:r>
              <a:rPr lang="en-US" sz="2400" dirty="0" err="1" smtClean="0"/>
              <a:t>WiFi</a:t>
            </a:r>
            <a:r>
              <a:rPr lang="en-US" sz="2400" dirty="0" smtClean="0"/>
              <a:t> but also GSM/3G/4G/5G, Bluetooth, NFC,...</a:t>
            </a:r>
          </a:p>
          <a:p>
            <a:r>
              <a:rPr lang="en-US" sz="2400" dirty="0" smtClean="0">
                <a:hlinkClick r:id="rId2"/>
              </a:rPr>
              <a:t>http</a:t>
            </a:r>
            <a:r>
              <a:rPr lang="en-US" sz="2400" dirty="0">
                <a:hlinkClick r:id="rId2"/>
              </a:rPr>
              <a:t>://www.darkreading.com/risk/cartoon-what-your-toaster-now-needs-/d/d-id/</a:t>
            </a:r>
            <a:r>
              <a:rPr lang="en-US" sz="2400" dirty="0" smtClean="0">
                <a:hlinkClick r:id="rId2"/>
              </a:rPr>
              <a:t>1269204</a:t>
            </a:r>
            <a:r>
              <a:rPr lang="en-US" sz="2400" dirty="0" smtClean="0"/>
              <a:t>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17</a:t>
            </a:fld>
            <a:endParaRPr lang="en-US"/>
          </a:p>
        </p:txBody>
      </p:sp>
      <p:pic>
        <p:nvPicPr>
          <p:cNvPr id="5" name="Picture 4"/>
          <p:cNvPicPr>
            <a:picLocks noChangeAspect="1"/>
          </p:cNvPicPr>
          <p:nvPr/>
        </p:nvPicPr>
        <p:blipFill>
          <a:blip r:embed="rId3"/>
          <a:stretch>
            <a:fillRect/>
          </a:stretch>
        </p:blipFill>
        <p:spPr>
          <a:xfrm>
            <a:off x="548456" y="1905000"/>
            <a:ext cx="8128000" cy="3340100"/>
          </a:xfrm>
          <a:prstGeom prst="rect">
            <a:avLst/>
          </a:prstGeom>
        </p:spPr>
      </p:pic>
    </p:spTree>
    <p:extLst>
      <p:ext uri="{BB962C8B-B14F-4D97-AF65-F5344CB8AC3E}">
        <p14:creationId xmlns:p14="http://schemas.microsoft.com/office/powerpoint/2010/main" val="1771218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4</a:t>
            </a:r>
            <a:r>
              <a:rPr lang="en-US" baseline="30000" dirty="0" smtClean="0"/>
              <a:t>th</a:t>
            </a:r>
            <a:r>
              <a:rPr lang="en-US" dirty="0" smtClean="0"/>
              <a:t> trouble: motivation</a:t>
            </a:r>
            <a:endParaRPr lang="en-US" dirty="0"/>
          </a:p>
        </p:txBody>
      </p:sp>
      <p:sp>
        <p:nvSpPr>
          <p:cNvPr id="3" name="Content Placeholder 2"/>
          <p:cNvSpPr>
            <a:spLocks noGrp="1"/>
          </p:cNvSpPr>
          <p:nvPr>
            <p:ph idx="1"/>
          </p:nvPr>
        </p:nvSpPr>
        <p:spPr/>
        <p:txBody>
          <a:bodyPr>
            <a:normAutofit/>
          </a:bodyPr>
          <a:lstStyle/>
          <a:p>
            <a:r>
              <a:rPr lang="en-US" sz="2800" dirty="0" smtClean="0"/>
              <a:t>Attackers have now strong motivations:</a:t>
            </a:r>
          </a:p>
          <a:p>
            <a:r>
              <a:rPr lang="en-US" sz="2800" dirty="0" smtClean="0"/>
              <a:t>Theft – </a:t>
            </a:r>
            <a:r>
              <a:rPr lang="en-US" sz="2800" dirty="0" err="1" smtClean="0"/>
              <a:t>homebanking</a:t>
            </a:r>
            <a:r>
              <a:rPr lang="en-US" sz="2800" dirty="0" smtClean="0"/>
              <a:t>, credit cards, blackmailing…</a:t>
            </a:r>
          </a:p>
          <a:p>
            <a:pPr lvl="1"/>
            <a:r>
              <a:rPr lang="en-US" sz="1900" dirty="0" smtClean="0">
                <a:hlinkClick r:id="rId2"/>
              </a:rPr>
              <a:t>http://www.seguranca-informatica.net/2013/07/kins-novo-cavalo-de-troia-ameaca-bancos.html</a:t>
            </a:r>
            <a:r>
              <a:rPr lang="en-US" sz="1900" dirty="0" smtClean="0"/>
              <a:t> </a:t>
            </a:r>
          </a:p>
          <a:p>
            <a:r>
              <a:rPr lang="en-US" sz="2800" dirty="0" smtClean="0"/>
              <a:t>Spying – between nation states, corporate espionage</a:t>
            </a:r>
          </a:p>
          <a:p>
            <a:pPr lvl="1"/>
            <a:r>
              <a:rPr lang="en-US" sz="1900" dirty="0" smtClean="0">
                <a:hlinkClick r:id="rId3"/>
              </a:rPr>
              <a:t>http://www.seguranca-informatica.net/2013/08/xkeyscore-um-motor-de-busca-para.html</a:t>
            </a:r>
            <a:endParaRPr lang="en-US" sz="1900" dirty="0" smtClean="0"/>
          </a:p>
          <a:p>
            <a:r>
              <a:rPr lang="en-US" sz="2800" dirty="0" smtClean="0"/>
              <a:t>War – Estonia, Georgia,…</a:t>
            </a:r>
          </a:p>
          <a:p>
            <a:pPr lvl="1"/>
            <a:r>
              <a:rPr lang="en-US" sz="1900" dirty="0" smtClean="0">
                <a:hlinkClick r:id="rId4"/>
              </a:rPr>
              <a:t>http://www.seguranca-informatica.net/search/label/ciber-guerra</a:t>
            </a:r>
            <a:endParaRPr lang="en-US" sz="1900" dirty="0" smtClean="0"/>
          </a:p>
          <a:p>
            <a:r>
              <a:rPr lang="en-US" sz="2800" dirty="0" smtClean="0"/>
              <a:t>Terrorism </a:t>
            </a:r>
          </a:p>
          <a:p>
            <a:pPr lvl="1"/>
            <a:r>
              <a:rPr lang="en-US" sz="1900" dirty="0" smtClean="0">
                <a:hlinkClick r:id="rId5"/>
              </a:rPr>
              <a:t>http://www.seguranca-informatica.net/2013/03/ataques-instituicoes-financeiras.html</a:t>
            </a:r>
            <a:r>
              <a:rPr lang="en-US" sz="1900" dirty="0" smtClean="0"/>
              <a:t> </a:t>
            </a:r>
          </a:p>
          <a:p>
            <a:pPr lvl="1"/>
            <a:endParaRPr lang="en-US" sz="24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18</a:t>
            </a:fld>
            <a:endParaRPr lang="en-US"/>
          </a:p>
        </p:txBody>
      </p:sp>
    </p:spTree>
    <p:extLst>
      <p:ext uri="{BB962C8B-B14F-4D97-AF65-F5344CB8AC3E}">
        <p14:creationId xmlns:p14="http://schemas.microsoft.com/office/powerpoint/2010/main" val="454561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smtClean="0"/>
              <a:t>(Near) future of SW</a:t>
            </a:r>
          </a:p>
        </p:txBody>
      </p:sp>
      <p:sp>
        <p:nvSpPr>
          <p:cNvPr id="19460" name="Rectangle 3"/>
          <p:cNvSpPr>
            <a:spLocks noGrp="1" noChangeArrowheads="1"/>
          </p:cNvSpPr>
          <p:nvPr>
            <p:ph type="body" idx="1"/>
          </p:nvPr>
        </p:nvSpPr>
        <p:spPr/>
        <p:txBody>
          <a:bodyPr>
            <a:normAutofit/>
          </a:bodyPr>
          <a:lstStyle/>
          <a:p>
            <a:pPr marL="533400" indent="-533400">
              <a:lnSpc>
                <a:spcPct val="90000"/>
              </a:lnSpc>
            </a:pPr>
            <a:r>
              <a:rPr lang="en-US" sz="2800" dirty="0" smtClean="0"/>
              <a:t>More components</a:t>
            </a:r>
          </a:p>
          <a:p>
            <a:pPr marL="533400" indent="-533400">
              <a:lnSpc>
                <a:spcPct val="90000"/>
              </a:lnSpc>
            </a:pPr>
            <a:r>
              <a:rPr lang="en-US" sz="2800" dirty="0" smtClean="0"/>
              <a:t>More frameworks, more combination of binary and executed code</a:t>
            </a:r>
          </a:p>
          <a:p>
            <a:pPr marL="533400" indent="-533400">
              <a:lnSpc>
                <a:spcPct val="90000"/>
              </a:lnSpc>
            </a:pPr>
            <a:r>
              <a:rPr lang="en-US" sz="2800" dirty="0" smtClean="0"/>
              <a:t>More wireless</a:t>
            </a:r>
          </a:p>
          <a:p>
            <a:pPr marL="533400" indent="-533400">
              <a:lnSpc>
                <a:spcPct val="90000"/>
              </a:lnSpc>
            </a:pPr>
            <a:r>
              <a:rPr lang="en-US" sz="2800" dirty="0" smtClean="0"/>
              <a:t>More mobile devices and embedded “things”</a:t>
            </a:r>
          </a:p>
          <a:p>
            <a:pPr marL="533400" indent="-533400">
              <a:lnSpc>
                <a:spcPct val="90000"/>
              </a:lnSpc>
            </a:pPr>
            <a:r>
              <a:rPr lang="en-US" sz="2800" dirty="0" smtClean="0"/>
              <a:t>More distribution</a:t>
            </a:r>
          </a:p>
          <a:p>
            <a:pPr marL="533400" indent="-533400">
              <a:lnSpc>
                <a:spcPct val="90000"/>
              </a:lnSpc>
            </a:pPr>
            <a:r>
              <a:rPr lang="en-US" sz="2800" dirty="0" smtClean="0"/>
              <a:t>More mobile code</a:t>
            </a:r>
          </a:p>
          <a:p>
            <a:pPr marL="533400" indent="-533400">
              <a:lnSpc>
                <a:spcPct val="90000"/>
              </a:lnSpc>
            </a:pPr>
            <a:r>
              <a:rPr lang="en-US" sz="2800" dirty="0" smtClean="0"/>
              <a:t>Subscription services</a:t>
            </a:r>
          </a:p>
          <a:p>
            <a:pPr marL="533400" indent="-533400">
              <a:lnSpc>
                <a:spcPct val="90000"/>
              </a:lnSpc>
            </a:pPr>
            <a:r>
              <a:rPr lang="en-US" sz="2800" i="1" dirty="0" smtClean="0">
                <a:solidFill>
                  <a:srgbClr val="FF0000"/>
                </a:solidFill>
              </a:rPr>
              <a:t>More complexity, extensibility, connectivity</a:t>
            </a:r>
          </a:p>
        </p:txBody>
      </p:sp>
    </p:spTree>
    <p:extLst>
      <p:ext uri="{BB962C8B-B14F-4D97-AF65-F5344CB8AC3E}">
        <p14:creationId xmlns:p14="http://schemas.microsoft.com/office/powerpoint/2010/main" val="1208453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dirty="0" smtClean="0"/>
              <a:t>The problem is Software</a:t>
            </a:r>
          </a:p>
        </p:txBody>
      </p:sp>
      <p:sp>
        <p:nvSpPr>
          <p:cNvPr id="3076" name="Rectangle 3"/>
          <p:cNvSpPr>
            <a:spLocks noGrp="1" noChangeArrowheads="1"/>
          </p:cNvSpPr>
          <p:nvPr>
            <p:ph type="body" idx="1"/>
          </p:nvPr>
        </p:nvSpPr>
        <p:spPr>
          <a:xfrm>
            <a:off x="633413" y="1752600"/>
            <a:ext cx="8178800" cy="4343400"/>
          </a:xfrm>
        </p:spPr>
        <p:txBody>
          <a:bodyPr>
            <a:normAutofit lnSpcReduction="10000"/>
          </a:bodyPr>
          <a:lstStyle/>
          <a:p>
            <a:pPr>
              <a:lnSpc>
                <a:spcPct val="90000"/>
              </a:lnSpc>
            </a:pPr>
            <a:r>
              <a:rPr lang="en-US" sz="2400" dirty="0" smtClean="0"/>
              <a:t>“We wouldn’t have to spend so much (…) on network security if we didn’t have such bad software security. </a:t>
            </a:r>
          </a:p>
          <a:p>
            <a:pPr>
              <a:lnSpc>
                <a:spcPct val="90000"/>
              </a:lnSpc>
            </a:pPr>
            <a:r>
              <a:rPr lang="en-US" sz="2400" dirty="0" smtClean="0"/>
              <a:t>Think about the most recent security vulnerability about which you’ve read. </a:t>
            </a:r>
          </a:p>
          <a:p>
            <a:pPr>
              <a:lnSpc>
                <a:spcPct val="90000"/>
              </a:lnSpc>
            </a:pPr>
            <a:r>
              <a:rPr lang="en-US" sz="2400" dirty="0" smtClean="0"/>
              <a:t>Maybe it’s a killer packet that allows an attacker to crash some server (…)</a:t>
            </a:r>
          </a:p>
          <a:p>
            <a:pPr>
              <a:lnSpc>
                <a:spcPct val="90000"/>
              </a:lnSpc>
            </a:pPr>
            <a:r>
              <a:rPr lang="en-US" sz="2400" dirty="0" smtClean="0"/>
              <a:t>Maybe it’s one of the gazillions of buffer overflows that allow an attacker to take control of a computer (…)</a:t>
            </a:r>
          </a:p>
          <a:p>
            <a:pPr>
              <a:lnSpc>
                <a:spcPct val="90000"/>
              </a:lnSpc>
            </a:pPr>
            <a:r>
              <a:rPr lang="en-US" sz="2400" dirty="0" smtClean="0"/>
              <a:t>Maybe it’s an encryption vulnerability that allows </a:t>
            </a:r>
            <a:br>
              <a:rPr lang="en-US" sz="2400" dirty="0" smtClean="0"/>
            </a:br>
            <a:r>
              <a:rPr lang="en-US" sz="2400" dirty="0" smtClean="0"/>
              <a:t>an attacker to read an encrypted message (…)</a:t>
            </a:r>
          </a:p>
          <a:p>
            <a:pPr>
              <a:lnSpc>
                <a:spcPct val="90000"/>
              </a:lnSpc>
            </a:pPr>
            <a:r>
              <a:rPr lang="en-US" sz="2400" dirty="0" smtClean="0"/>
              <a:t>These are all software issues.”</a:t>
            </a:r>
          </a:p>
          <a:p>
            <a:pPr lvl="1">
              <a:lnSpc>
                <a:spcPct val="90000"/>
              </a:lnSpc>
            </a:pPr>
            <a:r>
              <a:rPr lang="en-US" sz="1800" dirty="0" err="1" smtClean="0"/>
              <a:t>Viega</a:t>
            </a:r>
            <a:r>
              <a:rPr lang="en-US" sz="1800" dirty="0" smtClean="0"/>
              <a:t> e McGraw. Building Secure Software. Addison Wesley 2002.</a:t>
            </a:r>
          </a:p>
        </p:txBody>
      </p:sp>
    </p:spTree>
    <p:extLst>
      <p:ext uri="{BB962C8B-B14F-4D97-AF65-F5344CB8AC3E}">
        <p14:creationId xmlns:p14="http://schemas.microsoft.com/office/powerpoint/2010/main" val="10440727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 large industry</a:t>
            </a:r>
            <a:endParaRPr lang="en-US" dirty="0"/>
          </a:p>
        </p:txBody>
      </p:sp>
      <p:sp>
        <p:nvSpPr>
          <p:cNvPr id="3" name="Content Placeholder 2"/>
          <p:cNvSpPr>
            <a:spLocks noGrp="1"/>
          </p:cNvSpPr>
          <p:nvPr>
            <p:ph idx="1"/>
          </p:nvPr>
        </p:nvSpPr>
        <p:spPr/>
        <p:txBody>
          <a:bodyPr>
            <a:normAutofit/>
          </a:bodyPr>
          <a:lstStyle/>
          <a:p>
            <a:r>
              <a:rPr lang="en-US" sz="2400" dirty="0"/>
              <a:t>“Global Cyber Security spending 2011: $60 billion”</a:t>
            </a:r>
          </a:p>
          <a:p>
            <a:pPr lvl="1"/>
            <a:r>
              <a:rPr lang="en-US" sz="2000" dirty="0"/>
              <a:t>PWC, Cyber Security M&amp;A review, Nov. </a:t>
            </a:r>
            <a:r>
              <a:rPr lang="en-US" sz="2000" dirty="0" smtClean="0"/>
              <a:t>2011</a:t>
            </a:r>
            <a:endParaRPr lang="en-US" sz="2000" dirty="0"/>
          </a:p>
          <a:p>
            <a:r>
              <a:rPr lang="en-US" sz="2400" dirty="0"/>
              <a:t>“With a cumulative market valued at $65.5 billion (2013 – 2018), the U.S. Federal </a:t>
            </a:r>
            <a:r>
              <a:rPr lang="en-US" sz="2400" dirty="0" err="1"/>
              <a:t>Cybersecurity</a:t>
            </a:r>
            <a:r>
              <a:rPr lang="en-US" sz="2400" dirty="0"/>
              <a:t> market will grow steadily – at about 6.2% CAGR over the next six years.”</a:t>
            </a:r>
          </a:p>
          <a:p>
            <a:pPr lvl="1"/>
            <a:r>
              <a:rPr lang="en-US" sz="2000" dirty="0"/>
              <a:t>U.S. Federal </a:t>
            </a:r>
            <a:r>
              <a:rPr lang="en-US" sz="2000" dirty="0" err="1"/>
              <a:t>Cybersecurity</a:t>
            </a:r>
            <a:r>
              <a:rPr lang="en-US" sz="2000" dirty="0"/>
              <a:t> Market Forecast 2013-2018, April </a:t>
            </a:r>
            <a:r>
              <a:rPr lang="en-US" sz="2000" dirty="0" smtClean="0"/>
              <a:t>2013</a:t>
            </a:r>
            <a:endParaRPr lang="en-US" dirty="0" smtClean="0"/>
          </a:p>
          <a:p>
            <a:r>
              <a:rPr lang="en-US" sz="2400" dirty="0" smtClean="0"/>
              <a:t>RSA Conference 2012 S. Francisco</a:t>
            </a:r>
          </a:p>
          <a:p>
            <a:pPr lvl="1"/>
            <a:r>
              <a:rPr lang="en-US" sz="2000" dirty="0" smtClean="0"/>
              <a:t>562 speakers, 346 sessions, 350+ companies in the exhibition, several thousand attendees</a:t>
            </a:r>
          </a:p>
        </p:txBody>
      </p:sp>
      <p:sp>
        <p:nvSpPr>
          <p:cNvPr id="4" name="Slide Number Placeholder 3"/>
          <p:cNvSpPr>
            <a:spLocks noGrp="1"/>
          </p:cNvSpPr>
          <p:nvPr>
            <p:ph type="sldNum" sz="quarter" idx="12"/>
          </p:nvPr>
        </p:nvSpPr>
        <p:spPr/>
        <p:txBody>
          <a:bodyPr/>
          <a:lstStyle/>
          <a:p>
            <a:fld id="{8745C66F-FC7B-4C52-931F-EAABACA1CBDF}" type="slidenum">
              <a:rPr lang="en-US" smtClean="0"/>
              <a:pPr/>
              <a:t>20</a:t>
            </a:fld>
            <a:endParaRPr lang="en-US"/>
          </a:p>
        </p:txBody>
      </p:sp>
    </p:spTree>
    <p:extLst>
      <p:ext uri="{BB962C8B-B14F-4D97-AF65-F5344CB8AC3E}">
        <p14:creationId xmlns:p14="http://schemas.microsoft.com/office/powerpoint/2010/main" val="999507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this course</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21</a:t>
            </a:fld>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a:t>Upon completing this course, students are expected to:</a:t>
            </a:r>
          </a:p>
          <a:p>
            <a:endParaRPr lang="en-US" dirty="0"/>
          </a:p>
          <a:p>
            <a:pPr lvl="1"/>
            <a:r>
              <a:rPr lang="en-US" dirty="0"/>
              <a:t>Understand the basics of digital forensics principles &amp; praxis</a:t>
            </a:r>
          </a:p>
          <a:p>
            <a:pPr lvl="1"/>
            <a:endParaRPr lang="en-US" dirty="0"/>
          </a:p>
          <a:p>
            <a:pPr lvl="1"/>
            <a:r>
              <a:rPr lang="en-US" dirty="0"/>
              <a:t>Acquire hands-on practice on digital forensics investigation</a:t>
            </a:r>
          </a:p>
          <a:p>
            <a:pPr lvl="1"/>
            <a:endParaRPr lang="en-US" dirty="0"/>
          </a:p>
          <a:p>
            <a:pPr lvl="1"/>
            <a:r>
              <a:rPr lang="en-US" dirty="0"/>
              <a:t>Be prepared for active research at the forefront of this area</a:t>
            </a:r>
          </a:p>
        </p:txBody>
      </p:sp>
    </p:spTree>
    <p:extLst>
      <p:ext uri="{BB962C8B-B14F-4D97-AF65-F5344CB8AC3E}">
        <p14:creationId xmlns:p14="http://schemas.microsoft.com/office/powerpoint/2010/main" val="2145614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program</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22</a:t>
            </a:fld>
            <a:endParaRPr lang="en-US" dirty="0"/>
          </a:p>
        </p:txBody>
      </p:sp>
      <p:sp>
        <p:nvSpPr>
          <p:cNvPr id="6" name="Content Placeholder 5"/>
          <p:cNvSpPr>
            <a:spLocks noGrp="1"/>
          </p:cNvSpPr>
          <p:nvPr>
            <p:ph sz="quarter" idx="1"/>
          </p:nvPr>
        </p:nvSpPr>
        <p:spPr>
          <a:xfrm>
            <a:off x="228600" y="1219200"/>
            <a:ext cx="8763000" cy="4937760"/>
          </a:xfrm>
        </p:spPr>
        <p:txBody>
          <a:bodyPr>
            <a:normAutofit/>
          </a:bodyPr>
          <a:lstStyle/>
          <a:p>
            <a:r>
              <a:rPr lang="en-US" dirty="0"/>
              <a:t>Part I: Foundations of digital forensics</a:t>
            </a:r>
          </a:p>
          <a:p>
            <a:pPr lvl="1"/>
            <a:r>
              <a:rPr lang="en-US" dirty="0"/>
              <a:t>Legal framework, digital investigation, evidence acquisition…</a:t>
            </a:r>
          </a:p>
          <a:p>
            <a:pPr lvl="1"/>
            <a:endParaRPr lang="en-US" dirty="0"/>
          </a:p>
          <a:p>
            <a:r>
              <a:rPr lang="en-US" dirty="0"/>
              <a:t>Part II: Basic techniques and tools for digital forensics</a:t>
            </a:r>
          </a:p>
          <a:p>
            <a:pPr lvl="1"/>
            <a:r>
              <a:rPr lang="en-US" dirty="0"/>
              <a:t>Files, steganography, storage, file systems, </a:t>
            </a:r>
            <a:r>
              <a:rPr lang="en-US" dirty="0" err="1"/>
              <a:t>OSes</a:t>
            </a:r>
            <a:r>
              <a:rPr lang="en-US" dirty="0"/>
              <a:t>, packet analysis, email, web…</a:t>
            </a:r>
          </a:p>
          <a:p>
            <a:pPr lvl="1"/>
            <a:endParaRPr lang="en-US" dirty="0"/>
          </a:p>
          <a:p>
            <a:r>
              <a:rPr lang="en-US" dirty="0"/>
              <a:t>Part III: Advanced techniques and tools for digital forensics</a:t>
            </a:r>
          </a:p>
          <a:p>
            <a:pPr lvl="1"/>
            <a:r>
              <a:rPr lang="en-US" dirty="0"/>
              <a:t>Rootkits, </a:t>
            </a:r>
            <a:r>
              <a:rPr lang="en-US" dirty="0" err="1"/>
              <a:t>anonymization</a:t>
            </a:r>
            <a:r>
              <a:rPr lang="en-US" dirty="0"/>
              <a:t>, botnets, </a:t>
            </a:r>
            <a:r>
              <a:rPr lang="en-US" dirty="0" err="1"/>
              <a:t>cryptocurrency</a:t>
            </a:r>
            <a:r>
              <a:rPr lang="en-US" dirty="0"/>
              <a:t>, cloud forensics…</a:t>
            </a:r>
          </a:p>
          <a:p>
            <a:pPr lvl="1"/>
            <a:endParaRPr lang="en-US" dirty="0"/>
          </a:p>
          <a:p>
            <a:endParaRPr lang="en-US" dirty="0"/>
          </a:p>
        </p:txBody>
      </p:sp>
    </p:spTree>
    <p:extLst>
      <p:ext uri="{BB962C8B-B14F-4D97-AF65-F5344CB8AC3E}">
        <p14:creationId xmlns:p14="http://schemas.microsoft.com/office/powerpoint/2010/main" val="195488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 going to do</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23</a:t>
            </a:fld>
            <a:endParaRPr lang="en-US" dirty="0"/>
          </a:p>
        </p:txBody>
      </p:sp>
      <p:sp>
        <p:nvSpPr>
          <p:cNvPr id="6" name="Content Placeholder 5"/>
          <p:cNvSpPr>
            <a:spLocks noGrp="1"/>
          </p:cNvSpPr>
          <p:nvPr>
            <p:ph sz="quarter" idx="1"/>
          </p:nvPr>
        </p:nvSpPr>
        <p:spPr>
          <a:xfrm>
            <a:off x="381000" y="1219200"/>
            <a:ext cx="8382000" cy="4937760"/>
          </a:xfrm>
        </p:spPr>
        <p:txBody>
          <a:bodyPr>
            <a:normAutofit fontScale="85000" lnSpcReduction="10000"/>
          </a:bodyPr>
          <a:lstStyle/>
          <a:p>
            <a:endParaRPr lang="en-US" dirty="0"/>
          </a:p>
          <a:p>
            <a:r>
              <a:rPr lang="en-US" dirty="0"/>
              <a:t>Make of you an experienced forensics analyst</a:t>
            </a:r>
          </a:p>
          <a:p>
            <a:pPr lvl="1"/>
            <a:r>
              <a:rPr lang="en-US" dirty="0"/>
              <a:t>That requires lot of fieldwork; here you’ll learn the basics of the praxis</a:t>
            </a:r>
          </a:p>
          <a:p>
            <a:endParaRPr lang="en-US" dirty="0"/>
          </a:p>
          <a:p>
            <a:r>
              <a:rPr lang="en-US" dirty="0"/>
              <a:t>Cover all existing forensic tools and computer technologies</a:t>
            </a:r>
          </a:p>
          <a:p>
            <a:pPr lvl="1"/>
            <a:r>
              <a:rPr lang="en-US" dirty="0"/>
              <a:t>Impossible! We’ll focus on the universal principles underlying them</a:t>
            </a:r>
          </a:p>
          <a:p>
            <a:pPr lvl="1"/>
            <a:endParaRPr lang="en-US" dirty="0"/>
          </a:p>
          <a:p>
            <a:r>
              <a:rPr lang="en-US" dirty="0"/>
              <a:t>Analyze in depth the legal aspects involved in digital forensics</a:t>
            </a:r>
          </a:p>
          <a:p>
            <a:pPr lvl="1"/>
            <a:r>
              <a:rPr lang="en-US" dirty="0"/>
              <a:t>This is a computer engineering course, and thus more focused on technology</a:t>
            </a:r>
          </a:p>
          <a:p>
            <a:pPr lvl="1"/>
            <a:endParaRPr lang="en-US" dirty="0"/>
          </a:p>
          <a:p>
            <a:r>
              <a:rPr lang="en-US" dirty="0"/>
              <a:t>Describe how existing computer and networked systems work</a:t>
            </a:r>
          </a:p>
          <a:p>
            <a:pPr lvl="1"/>
            <a:r>
              <a:rPr lang="en-US" dirty="0"/>
              <a:t>We assume you have that necessary background from previous courses</a:t>
            </a:r>
          </a:p>
          <a:p>
            <a:pPr lvl="1"/>
            <a:endParaRPr lang="en-US" dirty="0"/>
          </a:p>
          <a:p>
            <a:endParaRPr lang="en-US" dirty="0"/>
          </a:p>
        </p:txBody>
      </p:sp>
    </p:spTree>
    <p:extLst>
      <p:ext uri="{BB962C8B-B14F-4D97-AF65-F5344CB8AC3E}">
        <p14:creationId xmlns:p14="http://schemas.microsoft.com/office/powerpoint/2010/main" val="4155689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staff</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24</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Theoretical and lab classes:</a:t>
            </a:r>
          </a:p>
          <a:p>
            <a:pPr lvl="8"/>
            <a:endParaRPr lang="en-US" dirty="0"/>
          </a:p>
          <a:p>
            <a:pPr lvl="1"/>
            <a:r>
              <a:rPr lang="en-US" dirty="0"/>
              <a:t>Nuno Santos (theory)</a:t>
            </a:r>
          </a:p>
          <a:p>
            <a:pPr marL="594360" lvl="2" indent="0">
              <a:buNone/>
            </a:pPr>
            <a:r>
              <a:rPr lang="en-US" dirty="0">
                <a:hlinkClick r:id="rId3"/>
              </a:rPr>
              <a:t>nuno.santos@inesc-id.pt</a:t>
            </a:r>
            <a:endParaRPr lang="en-US" dirty="0"/>
          </a:p>
          <a:p>
            <a:pPr marL="594360" lvl="2" indent="0">
              <a:buNone/>
            </a:pPr>
            <a:r>
              <a:rPr lang="en-US" dirty="0"/>
              <a:t>Tagus: 2N3.1 (office hours: Tuesdays, 14h00)</a:t>
            </a:r>
          </a:p>
          <a:p>
            <a:pPr marL="594360" lvl="2" indent="0">
              <a:buNone/>
            </a:pPr>
            <a:r>
              <a:rPr lang="en-US" dirty="0"/>
              <a:t>Alameda: INESC-ID, office 503 (office hours: Thursdays, 9h30)</a:t>
            </a:r>
          </a:p>
          <a:p>
            <a:pPr lvl="1"/>
            <a:endParaRPr lang="en-US" dirty="0"/>
          </a:p>
          <a:p>
            <a:pPr lvl="1"/>
            <a:r>
              <a:rPr lang="en-US" dirty="0" err="1"/>
              <a:t>Diogo</a:t>
            </a:r>
            <a:r>
              <a:rPr lang="en-US" dirty="0"/>
              <a:t> </a:t>
            </a:r>
            <a:r>
              <a:rPr lang="en-US" dirty="0" err="1"/>
              <a:t>Barradas</a:t>
            </a:r>
            <a:r>
              <a:rPr lang="en-US" dirty="0"/>
              <a:t> (labs Alameda)</a:t>
            </a:r>
          </a:p>
          <a:p>
            <a:pPr marL="594360" lvl="2" indent="0">
              <a:buNone/>
            </a:pPr>
            <a:r>
              <a:rPr lang="en-US" dirty="0">
                <a:hlinkClick r:id="rId4"/>
              </a:rPr>
              <a:t>diogo.barradas@tecnico.ulisboa.pt</a:t>
            </a:r>
            <a:r>
              <a:rPr lang="en-US" dirty="0"/>
              <a:t> </a:t>
            </a:r>
          </a:p>
          <a:p>
            <a:pPr marL="594360" lvl="2" indent="0">
              <a:buNone/>
            </a:pPr>
            <a:r>
              <a:rPr lang="en-US" dirty="0"/>
              <a:t>Alameda: INESC-ID, office 601 (office hours: Thursdays, 14h00)</a:t>
            </a:r>
          </a:p>
          <a:p>
            <a:pPr marL="594360" lvl="2" indent="0">
              <a:buNone/>
            </a:pPr>
            <a:endParaRPr lang="en-US" dirty="0"/>
          </a:p>
          <a:p>
            <a:pPr lvl="1"/>
            <a:r>
              <a:rPr lang="en-US" dirty="0"/>
              <a:t>Filipe </a:t>
            </a:r>
            <a:r>
              <a:rPr lang="en-US" dirty="0" err="1"/>
              <a:t>Fernandes</a:t>
            </a:r>
            <a:r>
              <a:rPr lang="en-US" dirty="0"/>
              <a:t> (labs Tagus)</a:t>
            </a:r>
          </a:p>
          <a:p>
            <a:pPr marL="594360" lvl="2" indent="0">
              <a:buNone/>
            </a:pPr>
            <a:r>
              <a:rPr lang="en-US" dirty="0">
                <a:hlinkClick r:id="rId5"/>
              </a:rPr>
              <a:t>filipe.r.fernandes@tecnico.ulisboa.pt</a:t>
            </a:r>
            <a:r>
              <a:rPr lang="en-US" dirty="0"/>
              <a:t> </a:t>
            </a:r>
          </a:p>
          <a:p>
            <a:pPr marL="594360" lvl="2" indent="0">
              <a:buNone/>
            </a:pPr>
            <a:r>
              <a:rPr lang="en-US" dirty="0"/>
              <a:t>Tagus: 2N3.1 (office hours: Tuesdays, 12h30; Fridays, 11h00)</a:t>
            </a:r>
          </a:p>
          <a:p>
            <a:pPr marL="0" indent="0">
              <a:buNone/>
            </a:pPr>
            <a:endParaRPr lang="en-US" dirty="0"/>
          </a:p>
          <a:p>
            <a:r>
              <a:rPr lang="en-US" dirty="0"/>
              <a:t>Professor may leave &gt;15min if no students are present</a:t>
            </a:r>
          </a:p>
          <a:p>
            <a:r>
              <a:rPr lang="en-US" dirty="0"/>
              <a:t>Extra office hours can be arranged by appointment</a:t>
            </a:r>
          </a:p>
        </p:txBody>
      </p:sp>
    </p:spTree>
    <p:extLst>
      <p:ext uri="{BB962C8B-B14F-4D97-AF65-F5344CB8AC3E}">
        <p14:creationId xmlns:p14="http://schemas.microsoft.com/office/powerpoint/2010/main" val="2366065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schedule</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25</a:t>
            </a:fld>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Theoretical classes: 2 classes/week, one and a half hour long</a:t>
            </a:r>
          </a:p>
          <a:p>
            <a:pPr lvl="1"/>
            <a:r>
              <a:rPr lang="en-US" dirty="0" err="1"/>
              <a:t>Taguspark</a:t>
            </a:r>
            <a:endParaRPr lang="en-US" dirty="0"/>
          </a:p>
          <a:p>
            <a:pPr lvl="2"/>
            <a:r>
              <a:rPr lang="en-US" dirty="0"/>
              <a:t>Class1: Tuesday, 17h00-18h30, Room A5</a:t>
            </a:r>
          </a:p>
          <a:p>
            <a:pPr lvl="2"/>
            <a:r>
              <a:rPr lang="en-US" dirty="0"/>
              <a:t>Class2: Wednesday, 11h30-13h00, Room A5</a:t>
            </a:r>
          </a:p>
          <a:p>
            <a:pPr lvl="1"/>
            <a:r>
              <a:rPr lang="en-US" dirty="0"/>
              <a:t>Alameda</a:t>
            </a:r>
          </a:p>
          <a:p>
            <a:pPr lvl="2"/>
            <a:r>
              <a:rPr lang="en-US" dirty="0"/>
              <a:t>Class1: Wednesday, 8h00-9h30, Room FA3</a:t>
            </a:r>
          </a:p>
          <a:p>
            <a:pPr lvl="2"/>
            <a:r>
              <a:rPr lang="en-US" dirty="0"/>
              <a:t>Class2: Thursday, 11h00-12h30, Room FA2</a:t>
            </a:r>
          </a:p>
          <a:p>
            <a:pPr lvl="2"/>
            <a:endParaRPr lang="en-US" dirty="0"/>
          </a:p>
          <a:p>
            <a:r>
              <a:rPr lang="en-US" dirty="0"/>
              <a:t>Lab classes: 1 class/week, one and a half hour long</a:t>
            </a:r>
          </a:p>
          <a:p>
            <a:pPr lvl="2"/>
            <a:r>
              <a:rPr lang="en-US" dirty="0" err="1"/>
              <a:t>Taguspark</a:t>
            </a:r>
            <a:r>
              <a:rPr lang="en-US" dirty="0"/>
              <a:t>:</a:t>
            </a:r>
          </a:p>
          <a:p>
            <a:pPr lvl="3"/>
            <a:r>
              <a:rPr lang="en-US" dirty="0"/>
              <a:t>Tuesday, 11h00-12h00, Room 1-27</a:t>
            </a:r>
          </a:p>
          <a:p>
            <a:pPr lvl="3"/>
            <a:r>
              <a:rPr lang="en-US" dirty="0"/>
              <a:t>Tuesday, 15h30-17h00, Room 1-29</a:t>
            </a:r>
          </a:p>
          <a:p>
            <a:pPr lvl="3"/>
            <a:r>
              <a:rPr lang="en-US" dirty="0"/>
              <a:t>Wednesday, 10h00-11h30, Room 1-15</a:t>
            </a:r>
          </a:p>
          <a:p>
            <a:pPr lvl="3"/>
            <a:r>
              <a:rPr lang="en-US" dirty="0"/>
              <a:t>Thursday, 8h00-9h30, Room 1-29</a:t>
            </a:r>
          </a:p>
          <a:p>
            <a:pPr lvl="2"/>
            <a:r>
              <a:rPr lang="en-US" dirty="0"/>
              <a:t>Alameda:</a:t>
            </a:r>
          </a:p>
          <a:p>
            <a:pPr lvl="3"/>
            <a:r>
              <a:rPr lang="en-US" dirty="0" smtClean="0"/>
              <a:t>Thursday, 17h00-18h30, TBA</a:t>
            </a:r>
            <a:endParaRPr lang="en-US" dirty="0"/>
          </a:p>
          <a:p>
            <a:pPr lvl="3"/>
            <a:r>
              <a:rPr lang="en-US" dirty="0"/>
              <a:t>Friday, </a:t>
            </a:r>
            <a:r>
              <a:rPr lang="en-US" dirty="0" smtClean="0"/>
              <a:t>8h00-9h30</a:t>
            </a:r>
            <a:r>
              <a:rPr lang="en-US" dirty="0"/>
              <a:t>, </a:t>
            </a:r>
            <a:r>
              <a:rPr lang="en-US" dirty="0" smtClean="0"/>
              <a:t>LAB11</a:t>
            </a:r>
            <a:endParaRPr lang="en-US" dirty="0"/>
          </a:p>
        </p:txBody>
      </p:sp>
    </p:spTree>
    <p:extLst>
      <p:ext uri="{BB962C8B-B14F-4D97-AF65-F5344CB8AC3E}">
        <p14:creationId xmlns:p14="http://schemas.microsoft.com/office/powerpoint/2010/main" val="384176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the lab shift</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26</a:t>
            </a:fld>
            <a:endParaRPr lang="en-US" dirty="0"/>
          </a:p>
        </p:txBody>
      </p:sp>
      <p:sp>
        <p:nvSpPr>
          <p:cNvPr id="6" name="Content Placeholder 5"/>
          <p:cNvSpPr>
            <a:spLocks noGrp="1"/>
          </p:cNvSpPr>
          <p:nvPr>
            <p:ph sz="quarter" idx="1"/>
          </p:nvPr>
        </p:nvSpPr>
        <p:spPr/>
        <p:txBody>
          <a:bodyPr>
            <a:normAutofit/>
          </a:bodyPr>
          <a:lstStyle/>
          <a:p>
            <a:r>
              <a:rPr lang="en-US" sz="2400" dirty="0"/>
              <a:t>Each lab shift will function with groups of 3 elements each</a:t>
            </a:r>
          </a:p>
          <a:p>
            <a:pPr lvl="1"/>
            <a:r>
              <a:rPr lang="en-US" sz="2000" dirty="0"/>
              <a:t>Groups are allowed with elements from both </a:t>
            </a:r>
            <a:r>
              <a:rPr lang="en-US" sz="2000" dirty="0" err="1"/>
              <a:t>campi</a:t>
            </a:r>
            <a:r>
              <a:rPr lang="en-US" sz="2000" dirty="0"/>
              <a:t> (Tagus and Alameda)</a:t>
            </a:r>
          </a:p>
          <a:p>
            <a:pPr lvl="4"/>
            <a:endParaRPr lang="en-US" sz="1200" dirty="0"/>
          </a:p>
          <a:p>
            <a:r>
              <a:rPr lang="en-US" sz="2400" dirty="0"/>
              <a:t>Enrollment through </a:t>
            </a:r>
            <a:r>
              <a:rPr lang="en-US" sz="2400" dirty="0" err="1"/>
              <a:t>Fenix</a:t>
            </a:r>
            <a:r>
              <a:rPr lang="en-US" sz="2400" dirty="0"/>
              <a:t>, according to the following schedule:</a:t>
            </a:r>
          </a:p>
          <a:p>
            <a:pPr marL="457200" lvl="1" indent="0">
              <a:buNone/>
            </a:pPr>
            <a:r>
              <a:rPr lang="en-US" sz="2000" dirty="0"/>
              <a:t>Monday, 24th, 9h:</a:t>
            </a:r>
          </a:p>
          <a:p>
            <a:pPr marL="857250" lvl="2" indent="0">
              <a:buNone/>
            </a:pPr>
            <a:r>
              <a:rPr lang="en-US" sz="1800" dirty="0"/>
              <a:t>enrollment opens for complete groups</a:t>
            </a:r>
          </a:p>
          <a:p>
            <a:pPr marL="457200" lvl="1" indent="0">
              <a:buNone/>
            </a:pPr>
            <a:r>
              <a:rPr lang="en-US" sz="2000" dirty="0"/>
              <a:t>Wednesday, 26th, 9h:</a:t>
            </a:r>
          </a:p>
          <a:p>
            <a:pPr marL="857250" lvl="2" indent="0">
              <a:buNone/>
            </a:pPr>
            <a:r>
              <a:rPr lang="en-US" sz="1800" dirty="0"/>
              <a:t>enrollment opens for groups with two or more elements</a:t>
            </a:r>
          </a:p>
          <a:p>
            <a:pPr marL="457200" lvl="1" indent="0">
              <a:buNone/>
            </a:pPr>
            <a:r>
              <a:rPr lang="en-US" sz="2000" dirty="0"/>
              <a:t>Friday, 28th, 9h:</a:t>
            </a:r>
          </a:p>
          <a:p>
            <a:pPr marL="857250" lvl="2" indent="0">
              <a:buNone/>
            </a:pPr>
            <a:r>
              <a:rPr lang="en-US" sz="1800" dirty="0"/>
              <a:t>no restrictions</a:t>
            </a:r>
          </a:p>
          <a:p>
            <a:pPr marL="857250" lvl="2" indent="0">
              <a:buNone/>
            </a:pPr>
            <a:r>
              <a:rPr lang="en-US" sz="1800" dirty="0"/>
              <a:t>		</a:t>
            </a:r>
            <a:endParaRPr lang="en-US" sz="2400" dirty="0"/>
          </a:p>
          <a:p>
            <a:r>
              <a:rPr lang="en-US" sz="2400" dirty="0"/>
              <a:t>Feel free to choose the lab shift, as long as slots are available</a:t>
            </a:r>
          </a:p>
          <a:p>
            <a:r>
              <a:rPr lang="en-US" sz="2400" dirty="0"/>
              <a:t>In the end, we will perform group compacting in each shift</a:t>
            </a:r>
          </a:p>
        </p:txBody>
      </p:sp>
    </p:spTree>
    <p:extLst>
      <p:ext uri="{BB962C8B-B14F-4D97-AF65-F5344CB8AC3E}">
        <p14:creationId xmlns:p14="http://schemas.microsoft.com/office/powerpoint/2010/main" val="388355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27</a:t>
            </a:fld>
            <a:endParaRPr lang="en-US" dirty="0"/>
          </a:p>
        </p:txBody>
      </p:sp>
      <p:sp>
        <p:nvSpPr>
          <p:cNvPr id="6" name="Content Placeholder 5"/>
          <p:cNvSpPr>
            <a:spLocks noGrp="1"/>
          </p:cNvSpPr>
          <p:nvPr>
            <p:ph sz="quarter" idx="1"/>
          </p:nvPr>
        </p:nvSpPr>
        <p:spPr>
          <a:xfrm>
            <a:off x="228600" y="1219200"/>
            <a:ext cx="8763000" cy="4937760"/>
          </a:xfrm>
        </p:spPr>
        <p:txBody>
          <a:bodyPr>
            <a:noAutofit/>
          </a:bodyPr>
          <a:lstStyle/>
          <a:p>
            <a:r>
              <a:rPr lang="en-US" sz="2400" dirty="0"/>
              <a:t>Lab component (40%) – minimal grade 9</a:t>
            </a:r>
          </a:p>
          <a:p>
            <a:pPr lvl="1"/>
            <a:r>
              <a:rPr lang="en-US" sz="2000" dirty="0"/>
              <a:t>Groups of 3 elements</a:t>
            </a:r>
          </a:p>
          <a:p>
            <a:pPr lvl="1"/>
            <a:r>
              <a:rPr lang="en-US" sz="2000" dirty="0"/>
              <a:t>3 lab assignments and defense</a:t>
            </a:r>
          </a:p>
          <a:p>
            <a:pPr lvl="1"/>
            <a:r>
              <a:rPr lang="en-US" sz="2000" dirty="0"/>
              <a:t>Lab assignments’ submission dates:</a:t>
            </a:r>
          </a:p>
          <a:p>
            <a:pPr lvl="2"/>
            <a:r>
              <a:rPr lang="en-US" sz="1600" dirty="0"/>
              <a:t>Lab 1: 26 October</a:t>
            </a:r>
          </a:p>
          <a:p>
            <a:pPr lvl="2"/>
            <a:r>
              <a:rPr lang="en-US" sz="1600" dirty="0"/>
              <a:t>Lab 2: 23 November</a:t>
            </a:r>
          </a:p>
          <a:p>
            <a:pPr lvl="2"/>
            <a:r>
              <a:rPr lang="en-US" sz="1600" dirty="0"/>
              <a:t>Lab 3: 14 December</a:t>
            </a:r>
            <a:endParaRPr lang="en-US" sz="1800" dirty="0"/>
          </a:p>
          <a:p>
            <a:pPr lvl="1"/>
            <a:r>
              <a:rPr lang="en-US" sz="2000" dirty="0"/>
              <a:t>Lab grade baseline = 30% Lab1 + 35% Lab2 + 35% Lab3</a:t>
            </a:r>
          </a:p>
          <a:p>
            <a:pPr lvl="1"/>
            <a:r>
              <a:rPr lang="en-US" sz="2000" dirty="0"/>
              <a:t>Lab grade final: defined individually in the defense at the end of the term</a:t>
            </a:r>
          </a:p>
          <a:p>
            <a:pPr lvl="3"/>
            <a:endParaRPr lang="en-US" sz="1400" dirty="0"/>
          </a:p>
          <a:p>
            <a:r>
              <a:rPr lang="en-US" sz="2400" dirty="0"/>
              <a:t>Exam (60%) – minimal grade 9</a:t>
            </a:r>
          </a:p>
          <a:p>
            <a:pPr lvl="1"/>
            <a:r>
              <a:rPr lang="en-US" sz="2000" dirty="0"/>
              <a:t>Final exam, January 9</a:t>
            </a:r>
            <a:r>
              <a:rPr lang="en-US" sz="2000" baseline="30000" dirty="0"/>
              <a:t>th</a:t>
            </a:r>
            <a:r>
              <a:rPr lang="en-US" sz="2000" dirty="0"/>
              <a:t>, 11h30</a:t>
            </a:r>
          </a:p>
          <a:p>
            <a:pPr lvl="1"/>
            <a:r>
              <a:rPr lang="en-US" sz="2000" dirty="0"/>
              <a:t>Recovery exam: February 4</a:t>
            </a:r>
            <a:r>
              <a:rPr lang="en-US" sz="2000" baseline="30000" dirty="0"/>
              <a:t>th</a:t>
            </a:r>
            <a:r>
              <a:rPr lang="en-US" sz="2000" dirty="0"/>
              <a:t>, 8h00</a:t>
            </a:r>
          </a:p>
        </p:txBody>
      </p:sp>
    </p:spTree>
    <p:extLst>
      <p:ext uri="{BB962C8B-B14F-4D97-AF65-F5344CB8AC3E}">
        <p14:creationId xmlns:p14="http://schemas.microsoft.com/office/powerpoint/2010/main" val="218981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28</a:t>
            </a:fld>
            <a:endParaRPr lang="en-US" dirty="0"/>
          </a:p>
        </p:txBody>
      </p:sp>
      <p:sp>
        <p:nvSpPr>
          <p:cNvPr id="6" name="Content Placeholder 5"/>
          <p:cNvSpPr>
            <a:spLocks noGrp="1"/>
          </p:cNvSpPr>
          <p:nvPr>
            <p:ph sz="quarter" idx="1"/>
          </p:nvPr>
        </p:nvSpPr>
        <p:spPr>
          <a:xfrm>
            <a:off x="457200" y="1219200"/>
            <a:ext cx="4800601" cy="4937760"/>
          </a:xfrm>
        </p:spPr>
        <p:txBody>
          <a:bodyPr>
            <a:normAutofit fontScale="92500" lnSpcReduction="10000"/>
          </a:bodyPr>
          <a:lstStyle/>
          <a:p>
            <a:r>
              <a:rPr lang="en-US" b="1" u="sng" dirty="0"/>
              <a:t>Primary: Course slides</a:t>
            </a:r>
          </a:p>
          <a:p>
            <a:endParaRPr lang="en-US" dirty="0"/>
          </a:p>
          <a:p>
            <a:r>
              <a:rPr lang="en-US" dirty="0"/>
              <a:t>Main book: [Casey11]</a:t>
            </a:r>
          </a:p>
          <a:p>
            <a:pPr lvl="1"/>
            <a:r>
              <a:rPr lang="en-US" b="1" dirty="0"/>
              <a:t>Digital Evidence and Computer Crime, Third Edition: Forensic Science, Computers and the Internet, 3 edition</a:t>
            </a:r>
            <a:r>
              <a:rPr lang="en-US" dirty="0"/>
              <a:t>: </a:t>
            </a:r>
            <a:r>
              <a:rPr lang="en-US" dirty="0" err="1"/>
              <a:t>Eoghan</a:t>
            </a:r>
            <a:r>
              <a:rPr lang="en-US" dirty="0"/>
              <a:t> Casey 2011 - May 4 Academic Press</a:t>
            </a:r>
          </a:p>
          <a:p>
            <a:pPr marL="0" indent="0">
              <a:buNone/>
            </a:pPr>
            <a:endParaRPr lang="en-US" dirty="0"/>
          </a:p>
          <a:p>
            <a:r>
              <a:rPr lang="en-US" dirty="0"/>
              <a:t>Secondary bibliography:</a:t>
            </a:r>
          </a:p>
          <a:p>
            <a:pPr lvl="1"/>
            <a:r>
              <a:rPr lang="en-US" dirty="0"/>
              <a:t>Papers and other supplemental material to be provided on the course web site</a:t>
            </a:r>
          </a:p>
        </p:txBody>
      </p:sp>
      <p:pic>
        <p:nvPicPr>
          <p:cNvPr id="8" name="Picture 7"/>
          <p:cNvPicPr>
            <a:picLocks noChangeAspect="1"/>
          </p:cNvPicPr>
          <p:nvPr/>
        </p:nvPicPr>
        <p:blipFill>
          <a:blip r:embed="rId2"/>
          <a:stretch>
            <a:fillRect/>
          </a:stretch>
        </p:blipFill>
        <p:spPr>
          <a:xfrm>
            <a:off x="5791200" y="1752600"/>
            <a:ext cx="2759424" cy="3970395"/>
          </a:xfrm>
          <a:prstGeom prst="rect">
            <a:avLst/>
          </a:prstGeom>
        </p:spPr>
      </p:pic>
    </p:spTree>
    <p:extLst>
      <p:ext uri="{BB962C8B-B14F-4D97-AF65-F5344CB8AC3E}">
        <p14:creationId xmlns:p14="http://schemas.microsoft.com/office/powerpoint/2010/main" val="321696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r>
              <a:rPr lang="en-US" baseline="30000" dirty="0"/>
              <a:t>1/2</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29</a:t>
            </a:fld>
            <a:endParaRPr lang="en-US" dirty="0"/>
          </a:p>
        </p:txBody>
      </p:sp>
      <p:graphicFrame>
        <p:nvGraphicFramePr>
          <p:cNvPr id="7" name="Content Placeholder 6"/>
          <p:cNvGraphicFramePr>
            <a:graphicFrameLocks noGrp="1"/>
          </p:cNvGraphicFramePr>
          <p:nvPr>
            <p:ph sz="quarter" idx="1"/>
          </p:nvPr>
        </p:nvGraphicFramePr>
        <p:xfrm>
          <a:off x="1322340" y="1219200"/>
          <a:ext cx="6499319" cy="4937124"/>
        </p:xfrm>
        <a:graphic>
          <a:graphicData uri="http://schemas.openxmlformats.org/drawingml/2006/table">
            <a:tbl>
              <a:tblPr/>
              <a:tblGrid>
                <a:gridCol w="352629">
                  <a:extLst>
                    <a:ext uri="{9D8B030D-6E8A-4147-A177-3AD203B41FA5}">
                      <a16:colId xmlns="" xmlns:a16="http://schemas.microsoft.com/office/drawing/2014/main" val="20000"/>
                    </a:ext>
                  </a:extLst>
                </a:gridCol>
                <a:gridCol w="443827">
                  <a:extLst>
                    <a:ext uri="{9D8B030D-6E8A-4147-A177-3AD203B41FA5}">
                      <a16:colId xmlns="" xmlns:a16="http://schemas.microsoft.com/office/drawing/2014/main" val="20001"/>
                    </a:ext>
                  </a:extLst>
                </a:gridCol>
                <a:gridCol w="352629">
                  <a:extLst>
                    <a:ext uri="{9D8B030D-6E8A-4147-A177-3AD203B41FA5}">
                      <a16:colId xmlns="" xmlns:a16="http://schemas.microsoft.com/office/drawing/2014/main" val="20002"/>
                    </a:ext>
                  </a:extLst>
                </a:gridCol>
                <a:gridCol w="1337559">
                  <a:extLst>
                    <a:ext uri="{9D8B030D-6E8A-4147-A177-3AD203B41FA5}">
                      <a16:colId xmlns="" xmlns:a16="http://schemas.microsoft.com/office/drawing/2014/main" val="20003"/>
                    </a:ext>
                  </a:extLst>
                </a:gridCol>
                <a:gridCol w="437746">
                  <a:extLst>
                    <a:ext uri="{9D8B030D-6E8A-4147-A177-3AD203B41FA5}">
                      <a16:colId xmlns="" xmlns:a16="http://schemas.microsoft.com/office/drawing/2014/main" val="20004"/>
                    </a:ext>
                  </a:extLst>
                </a:gridCol>
                <a:gridCol w="1337559">
                  <a:extLst>
                    <a:ext uri="{9D8B030D-6E8A-4147-A177-3AD203B41FA5}">
                      <a16:colId xmlns="" xmlns:a16="http://schemas.microsoft.com/office/drawing/2014/main" val="20005"/>
                    </a:ext>
                  </a:extLst>
                </a:gridCol>
                <a:gridCol w="297911">
                  <a:extLst>
                    <a:ext uri="{9D8B030D-6E8A-4147-A177-3AD203B41FA5}">
                      <a16:colId xmlns="" xmlns:a16="http://schemas.microsoft.com/office/drawing/2014/main" val="20006"/>
                    </a:ext>
                  </a:extLst>
                </a:gridCol>
                <a:gridCol w="954530">
                  <a:extLst>
                    <a:ext uri="{9D8B030D-6E8A-4147-A177-3AD203B41FA5}">
                      <a16:colId xmlns="" xmlns:a16="http://schemas.microsoft.com/office/drawing/2014/main" val="20007"/>
                    </a:ext>
                  </a:extLst>
                </a:gridCol>
                <a:gridCol w="984929">
                  <a:extLst>
                    <a:ext uri="{9D8B030D-6E8A-4147-A177-3AD203B41FA5}">
                      <a16:colId xmlns="" xmlns:a16="http://schemas.microsoft.com/office/drawing/2014/main" val="20008"/>
                    </a:ext>
                  </a:extLst>
                </a:gridCol>
              </a:tblGrid>
              <a:tr h="198959">
                <a:tc gridSpan="2">
                  <a:txBody>
                    <a:bodyPr/>
                    <a:lstStyle/>
                    <a:p>
                      <a:pPr algn="ctr" fontAlgn="t"/>
                      <a:r>
                        <a:rPr lang="en-US" sz="900" b="1" i="0" u="none" strike="noStrike">
                          <a:solidFill>
                            <a:srgbClr val="000000"/>
                          </a:solidFill>
                          <a:effectLst/>
                          <a:latin typeface="Calibri"/>
                        </a:rPr>
                        <a:t>week</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gridSpan="4">
                  <a:txBody>
                    <a:bodyPr/>
                    <a:lstStyle/>
                    <a:p>
                      <a:pPr algn="ctr" fontAlgn="t"/>
                      <a:r>
                        <a:rPr lang="en-US" sz="900" b="1" i="0" u="none" strike="noStrike">
                          <a:solidFill>
                            <a:srgbClr val="000000"/>
                          </a:solidFill>
                          <a:effectLst/>
                          <a:latin typeface="Calibri"/>
                        </a:rPr>
                        <a:t>theory</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t"/>
                      <a:r>
                        <a:rPr lang="en-US" sz="900" b="1" i="0" u="none" strike="noStrike">
                          <a:solidFill>
                            <a:srgbClr val="000000"/>
                          </a:solidFill>
                          <a:effectLst/>
                          <a:latin typeface="Calibri"/>
                        </a:rPr>
                        <a:t>labs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a:txBody>
                    <a:bodyPr/>
                    <a:lstStyle/>
                    <a:p>
                      <a:pPr algn="l" fontAlgn="t"/>
                      <a:endParaRPr lang="en-US" sz="900" b="1" i="0" u="none" strike="noStrike">
                        <a:solidFill>
                          <a:srgbClr val="000000"/>
                        </a:solidFill>
                        <a:effectLst/>
                        <a:latin typeface="Calibri"/>
                      </a:endParaRPr>
                    </a:p>
                  </a:txBody>
                  <a:tcPr marL="7369" marR="7369" marT="7369" marB="0">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98959">
                <a:tc>
                  <a:txBody>
                    <a:bodyPr/>
                    <a:lstStyle/>
                    <a:p>
                      <a:pPr algn="ctr" fontAlgn="t"/>
                      <a:r>
                        <a:rPr lang="en-US" sz="800" b="1" i="0" u="none" strike="noStrike">
                          <a:solidFill>
                            <a:srgbClr val="000000"/>
                          </a:solidFill>
                          <a:effectLst/>
                          <a:latin typeface="Calibri"/>
                        </a:rPr>
                        <a: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dates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days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class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t"/>
                      <a:r>
                        <a:rPr lang="en-US" sz="800" b="1" i="0" u="none" strike="noStrike">
                          <a:solidFill>
                            <a:srgbClr val="000000"/>
                          </a:solidFill>
                          <a:effectLst/>
                          <a:latin typeface="Calibri"/>
                        </a:rPr>
                        <a:t>section</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t"/>
                      <a:r>
                        <a:rPr lang="en-US" sz="800" b="1" i="0" u="none" strike="noStrike">
                          <a:solidFill>
                            <a:srgbClr val="000000"/>
                          </a:solidFill>
                          <a:effectLst/>
                          <a:latin typeface="Calibri"/>
                        </a:rPr>
                        <a:t>topic</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class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t"/>
                      <a:r>
                        <a:rPr lang="en-US" sz="800" b="1" i="0" u="none" strike="noStrike">
                          <a:solidFill>
                            <a:srgbClr val="000000"/>
                          </a:solidFill>
                          <a:effectLst/>
                          <a:latin typeface="Calibri"/>
                        </a:rPr>
                        <a:t>topic</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observ.</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 xmlns:a16="http://schemas.microsoft.com/office/drawing/2014/main" val="10001"/>
                  </a:ext>
                </a:extLst>
              </a:tr>
              <a:tr h="324229">
                <a:tc rowSpan="2">
                  <a:txBody>
                    <a:bodyPr/>
                    <a:lstStyle/>
                    <a:p>
                      <a:pPr algn="ctr" fontAlgn="t"/>
                      <a:r>
                        <a:rPr lang="en-US" sz="700" b="0" i="0" u="none" strike="noStrike">
                          <a:solidFill>
                            <a:srgbClr val="000000"/>
                          </a:solidFill>
                          <a:effectLst/>
                          <a:latin typeface="Calibri"/>
                        </a:rPr>
                        <a:t>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17-21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18,19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t"/>
                      <a:r>
                        <a:rPr lang="en-US" sz="700" b="0" i="0" u="none" strike="noStrike">
                          <a:solidFill>
                            <a:srgbClr val="000000"/>
                          </a:solidFill>
                          <a:effectLst/>
                          <a:latin typeface="Calibri"/>
                        </a:rPr>
                        <a:t>Part I: Foundations of Digital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l" fontAlgn="t"/>
                      <a:r>
                        <a:rPr lang="en-US" sz="700" b="0" i="0" u="none" strike="noStrike">
                          <a:solidFill>
                            <a:srgbClr val="000000"/>
                          </a:solidFill>
                          <a:effectLst/>
                          <a:latin typeface="Calibri"/>
                        </a:rPr>
                        <a:t>Introduction</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No class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24229">
                <a:tc vMerge="1">
                  <a:txBody>
                    <a:bodyPr/>
                    <a:lstStyle/>
                    <a:p>
                      <a:endParaRPr lang="en-US"/>
                    </a:p>
                  </a:txBody>
                  <a:tcPr/>
                </a:tc>
                <a:tc vMerge="1">
                  <a:txBody>
                    <a:bodyPr/>
                    <a:lstStyle/>
                    <a:p>
                      <a:endParaRPr lang="en-US"/>
                    </a:p>
                  </a:txBody>
                  <a:tcPr/>
                </a:tc>
                <a:tc>
                  <a:txBody>
                    <a:bodyPr/>
                    <a:lstStyle/>
                    <a:p>
                      <a:pPr algn="ctr" fontAlgn="t"/>
                      <a:r>
                        <a:rPr lang="en-US" sz="700" b="0" i="0" u="none" strike="noStrike">
                          <a:solidFill>
                            <a:srgbClr val="000000"/>
                          </a:solidFill>
                          <a:effectLst/>
                          <a:latin typeface="Calibri"/>
                        </a:rPr>
                        <a:t>19,20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I.1. Legal Framework</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3"/>
                  </a:ext>
                </a:extLst>
              </a:tr>
              <a:tr h="324229">
                <a:tc rowSpan="2">
                  <a:txBody>
                    <a:bodyPr/>
                    <a:lstStyle/>
                    <a:p>
                      <a:pPr algn="ctr" fontAlgn="t"/>
                      <a:r>
                        <a:rPr lang="en-US" sz="700" b="0" i="0" u="none" strike="noStrike">
                          <a:solidFill>
                            <a:srgbClr val="000000"/>
                          </a:solidFill>
                          <a:effectLst/>
                          <a:latin typeface="Calibri"/>
                        </a:rPr>
                        <a:t>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24-28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25,26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600" b="0" i="0" u="none" strike="noStrike">
                          <a:solidFill>
                            <a:srgbClr val="000000"/>
                          </a:solidFill>
                          <a:effectLst/>
                          <a:latin typeface="Calibri"/>
                        </a:rPr>
                        <a:t>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I.2. Digital Investigation Process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Lab enrolment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24229">
                <a:tc vMerge="1">
                  <a:txBody>
                    <a:bodyPr/>
                    <a:lstStyle/>
                    <a:p>
                      <a:endParaRPr lang="en-US"/>
                    </a:p>
                  </a:txBody>
                  <a:tcPr/>
                </a:tc>
                <a:tc vMerge="1">
                  <a:txBody>
                    <a:bodyPr/>
                    <a:lstStyle/>
                    <a:p>
                      <a:endParaRPr lang="en-US"/>
                    </a:p>
                  </a:txBody>
                  <a:tcPr/>
                </a:tc>
                <a:tc>
                  <a:txBody>
                    <a:bodyPr/>
                    <a:lstStyle/>
                    <a:p>
                      <a:pPr algn="ctr" fontAlgn="t"/>
                      <a:r>
                        <a:rPr lang="en-US" sz="700" b="0" i="0" u="none" strike="noStrike">
                          <a:solidFill>
                            <a:srgbClr val="000000"/>
                          </a:solidFill>
                          <a:effectLst/>
                          <a:latin typeface="Calibri"/>
                        </a:rPr>
                        <a:t>26,27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600" b="0" i="0" u="none" strike="noStrike">
                          <a:solidFill>
                            <a:srgbClr val="000000"/>
                          </a:solidFill>
                          <a:effectLst/>
                          <a:latin typeface="Calibri"/>
                        </a:rPr>
                        <a:t>4</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I.3. Evidence Acquisition</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5"/>
                  </a:ext>
                </a:extLst>
              </a:tr>
              <a:tr h="324229">
                <a:tc rowSpan="2">
                  <a:txBody>
                    <a:bodyPr/>
                    <a:lstStyle/>
                    <a:p>
                      <a:pPr algn="ctr" fontAlgn="t"/>
                      <a:r>
                        <a:rPr lang="en-US" sz="700" b="0" i="0" u="none" strike="noStrike">
                          <a:solidFill>
                            <a:srgbClr val="000000"/>
                          </a:solidFill>
                          <a:effectLst/>
                          <a:latin typeface="Calibri"/>
                        </a:rPr>
                        <a:t>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1-5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2,3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5</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ctr" fontAlgn="t"/>
                      <a:r>
                        <a:rPr lang="en-US" sz="700" b="0" i="0" u="none" strike="noStrike">
                          <a:solidFill>
                            <a:srgbClr val="000000"/>
                          </a:solidFill>
                          <a:effectLst/>
                          <a:latin typeface="Calibri"/>
                        </a:rPr>
                        <a:t>Part II: Basic Techniques and Tools for Digital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t"/>
                      <a:r>
                        <a:rPr lang="en-US" sz="700" b="0" i="0" u="none" strike="noStrike">
                          <a:solidFill>
                            <a:srgbClr val="000000"/>
                          </a:solidFill>
                          <a:effectLst/>
                          <a:latin typeface="Calibri"/>
                        </a:rPr>
                        <a:t>II.1 File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8000"/>
                          </a:solidFill>
                          <a:effectLst/>
                          <a:latin typeface="Calibri"/>
                        </a:rPr>
                        <a:t>Tutorial I: Introduction to Forensic Tools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FF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3,4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6</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II.2. Steganography and Watermarking</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7"/>
                  </a:ext>
                </a:extLst>
              </a:tr>
              <a:tr h="324229">
                <a:tc rowSpan="2">
                  <a:txBody>
                    <a:bodyPr/>
                    <a:lstStyle/>
                    <a:p>
                      <a:pPr algn="ctr" fontAlgn="t"/>
                      <a:r>
                        <a:rPr lang="en-US" sz="700" b="0" i="0" u="none" strike="noStrike">
                          <a:solidFill>
                            <a:srgbClr val="000000"/>
                          </a:solidFill>
                          <a:effectLst/>
                          <a:latin typeface="Calibri"/>
                        </a:rPr>
                        <a:t>4</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8-12 Out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9,10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7</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II.3. Storage and Memory Analysis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8000"/>
                          </a:solidFill>
                          <a:effectLst/>
                          <a:latin typeface="Calibri"/>
                        </a:rPr>
                        <a:t>Tutorial II: Training for Lab Assignment 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10,11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8</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II.4. File System Analysis Techniques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9"/>
                  </a:ext>
                </a:extLst>
              </a:tr>
              <a:tr h="324229">
                <a:tc rowSpan="2">
                  <a:txBody>
                    <a:bodyPr/>
                    <a:lstStyle/>
                    <a:p>
                      <a:pPr algn="ctr" fontAlgn="t"/>
                      <a:r>
                        <a:rPr lang="en-US" sz="700" b="0" i="0" u="none" strike="noStrike">
                          <a:solidFill>
                            <a:srgbClr val="000000"/>
                          </a:solidFill>
                          <a:effectLst/>
                          <a:latin typeface="Calibri"/>
                        </a:rPr>
                        <a:t>5</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 15-19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16,17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9</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II.5. File Carving and Timestamp Analysis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Lab Assignment 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600" b="0" i="0" u="none" strike="noStrike">
                          <a:solidFill>
                            <a:srgbClr val="000000"/>
                          </a:solidFill>
                          <a:effectLst/>
                          <a:latin typeface="Calibri"/>
                        </a:rPr>
                        <a:t>Lab 1 published: 1 October</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17,18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10</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II.6. Operating System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1"/>
                  </a:ext>
                </a:extLst>
              </a:tr>
              <a:tr h="324229">
                <a:tc rowSpan="2">
                  <a:txBody>
                    <a:bodyPr/>
                    <a:lstStyle/>
                    <a:p>
                      <a:pPr algn="ctr" fontAlgn="t"/>
                      <a:r>
                        <a:rPr lang="en-US" sz="700" b="0" i="0" u="none" strike="noStrike">
                          <a:solidFill>
                            <a:srgbClr val="000000"/>
                          </a:solidFill>
                          <a:effectLst/>
                          <a:latin typeface="Calibri"/>
                        </a:rPr>
                        <a:t>6</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22-26 Out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23,24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II.7. Traffic Analysis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4</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Lab Assignment 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0012"/>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24,25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II.8. Investigation of Computer Networks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ctr" fontAlgn="t"/>
                      <a:r>
                        <a:rPr lang="en-US" sz="600" b="0" i="0" u="none" strike="noStrike">
                          <a:solidFill>
                            <a:srgbClr val="0000FF"/>
                          </a:solidFill>
                          <a:effectLst/>
                          <a:latin typeface="Calibri"/>
                        </a:rPr>
                        <a:t>Lab 1 submission: 26 October</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324229">
                <a:tc rowSpan="2">
                  <a:txBody>
                    <a:bodyPr/>
                    <a:lstStyle/>
                    <a:p>
                      <a:pPr algn="ctr" fontAlgn="t"/>
                      <a:r>
                        <a:rPr lang="en-US" sz="700" b="0" i="0" u="none" strike="noStrike">
                          <a:solidFill>
                            <a:srgbClr val="000000"/>
                          </a:solidFill>
                          <a:effectLst/>
                          <a:latin typeface="Calibri"/>
                        </a:rPr>
                        <a:t>7</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29 Out - 2 Nov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30,31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II.9. Wireless Networks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5</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8000"/>
                          </a:solidFill>
                          <a:effectLst/>
                          <a:latin typeface="Calibri"/>
                        </a:rPr>
                        <a:t>Tutorial III: Training for Lab Assignment 2 and 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FF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324229">
                <a:tc vMerge="1">
                  <a:txBody>
                    <a:bodyPr/>
                    <a:lstStyle/>
                    <a:p>
                      <a:endParaRPr lang="en-US"/>
                    </a:p>
                  </a:txBody>
                  <a:tcPr/>
                </a:tc>
                <a:tc vMerge="1">
                  <a:txBody>
                    <a:bodyPr/>
                    <a:lstStyle/>
                    <a:p>
                      <a:endParaRPr lang="en-US"/>
                    </a:p>
                  </a:txBody>
                  <a:tcPr/>
                </a:tc>
                <a:tc>
                  <a:txBody>
                    <a:bodyPr/>
                    <a:lstStyle/>
                    <a:p>
                      <a:pPr algn="ctr" fontAlgn="t"/>
                      <a:r>
                        <a:rPr lang="en-US" sz="700" b="0" i="0" u="none" strike="noStrike">
                          <a:solidFill>
                            <a:srgbClr val="000000"/>
                          </a:solidFill>
                          <a:effectLst/>
                          <a:latin typeface="Calibri"/>
                        </a:rPr>
                        <a:t>1 Nov</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Calibri"/>
                        </a:rPr>
                        <a:t> </a:t>
                      </a:r>
                    </a:p>
                  </a:txBody>
                  <a:tcPr marL="7369" marR="7369" marT="7369"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600" b="0" i="0" u="none" strike="noStrike" dirty="0" err="1">
                          <a:solidFill>
                            <a:srgbClr val="000000"/>
                          </a:solidFill>
                          <a:effectLst/>
                          <a:latin typeface="Calibri"/>
                        </a:rPr>
                        <a:t>Todos</a:t>
                      </a:r>
                      <a:r>
                        <a:rPr lang="en-US" sz="600" b="0" i="0" u="none" strike="noStrike" dirty="0">
                          <a:solidFill>
                            <a:srgbClr val="000000"/>
                          </a:solidFill>
                          <a:effectLst/>
                          <a:latin typeface="Calibri"/>
                        </a:rPr>
                        <a:t> </a:t>
                      </a:r>
                      <a:r>
                        <a:rPr lang="en-US" sz="600" b="0" i="0" u="none" strike="noStrike" dirty="0" err="1">
                          <a:solidFill>
                            <a:srgbClr val="000000"/>
                          </a:solidFill>
                          <a:effectLst/>
                          <a:latin typeface="Calibri"/>
                        </a:rPr>
                        <a:t>os</a:t>
                      </a:r>
                      <a:r>
                        <a:rPr lang="en-US" sz="600" b="0" i="0" u="none" strike="noStrike" dirty="0">
                          <a:solidFill>
                            <a:srgbClr val="000000"/>
                          </a:solidFill>
                          <a:effectLst/>
                          <a:latin typeface="Calibri"/>
                        </a:rPr>
                        <a:t> Santos</a:t>
                      </a:r>
                    </a:p>
                  </a:txBody>
                  <a:tcPr marL="7369" marR="7369" marT="7369"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371635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4007F460-1A77-4FF2-8573-4ECD18F105EB}" type="slidenum">
              <a:rPr lang="pt-PT"/>
              <a:pPr>
                <a:defRPr/>
              </a:pPr>
              <a:t>3</a:t>
            </a:fld>
            <a:endParaRPr lang="pt-PT"/>
          </a:p>
        </p:txBody>
      </p:sp>
      <p:sp>
        <p:nvSpPr>
          <p:cNvPr id="6147" name="Rectangle 2"/>
          <p:cNvSpPr>
            <a:spLocks noGrp="1" noChangeArrowheads="1"/>
          </p:cNvSpPr>
          <p:nvPr>
            <p:ph type="title"/>
          </p:nvPr>
        </p:nvSpPr>
        <p:spPr/>
        <p:txBody>
          <a:bodyPr/>
          <a:lstStyle/>
          <a:p>
            <a:r>
              <a:rPr lang="en-US" dirty="0" smtClean="0"/>
              <a:t>Bad software is everywhere</a:t>
            </a:r>
          </a:p>
        </p:txBody>
      </p:sp>
      <p:sp>
        <p:nvSpPr>
          <p:cNvPr id="6148" name="Rectangle 3"/>
          <p:cNvSpPr>
            <a:spLocks noGrp="1" noChangeArrowheads="1"/>
          </p:cNvSpPr>
          <p:nvPr>
            <p:ph type="body" sz="half" idx="1"/>
          </p:nvPr>
        </p:nvSpPr>
        <p:spPr>
          <a:xfrm>
            <a:off x="633413" y="1752600"/>
            <a:ext cx="5462587" cy="4343400"/>
          </a:xfrm>
        </p:spPr>
        <p:txBody>
          <a:bodyPr>
            <a:noAutofit/>
          </a:bodyPr>
          <a:lstStyle/>
          <a:p>
            <a:pPr>
              <a:lnSpc>
                <a:spcPct val="90000"/>
              </a:lnSpc>
            </a:pPr>
            <a:r>
              <a:rPr lang="en-US" sz="2800" dirty="0" smtClean="0"/>
              <a:t>NASA Mars Climate Orbiter</a:t>
            </a:r>
          </a:p>
          <a:p>
            <a:pPr lvl="1">
              <a:lnSpc>
                <a:spcPct val="90000"/>
              </a:lnSpc>
            </a:pPr>
            <a:r>
              <a:rPr lang="en-US" sz="2000" dirty="0" smtClean="0"/>
              <a:t>Crashed due to a units conversion bug ($165 million)</a:t>
            </a:r>
          </a:p>
          <a:p>
            <a:pPr>
              <a:lnSpc>
                <a:spcPct val="90000"/>
              </a:lnSpc>
            </a:pPr>
            <a:r>
              <a:rPr lang="en-US" sz="2800" dirty="0" smtClean="0"/>
              <a:t>NASA Mars Pathfinder</a:t>
            </a:r>
          </a:p>
          <a:p>
            <a:pPr lvl="1">
              <a:lnSpc>
                <a:spcPct val="90000"/>
              </a:lnSpc>
            </a:pPr>
            <a:r>
              <a:rPr lang="en-US" sz="2000" dirty="0" smtClean="0"/>
              <a:t>Stopped for several hours due to a priority-inversion bug ($265 million)</a:t>
            </a:r>
          </a:p>
          <a:p>
            <a:pPr>
              <a:lnSpc>
                <a:spcPct val="90000"/>
              </a:lnSpc>
            </a:pPr>
            <a:r>
              <a:rPr lang="en-US" sz="2800" dirty="0" smtClean="0">
                <a:solidFill>
                  <a:srgbClr val="CC0000"/>
                </a:solidFill>
              </a:rPr>
              <a:t>Risks Forum: </a:t>
            </a:r>
            <a:r>
              <a:rPr lang="en-US" sz="2800" dirty="0" smtClean="0">
                <a:solidFill>
                  <a:srgbClr val="CC0000"/>
                </a:solidFill>
                <a:hlinkClick r:id="rId3"/>
              </a:rPr>
              <a:t>http://www.risks.org/</a:t>
            </a:r>
            <a:endParaRPr lang="en-US" sz="2800" dirty="0" smtClean="0">
              <a:solidFill>
                <a:srgbClr val="CC0000"/>
              </a:solidFill>
            </a:endParaRPr>
          </a:p>
          <a:p>
            <a:pPr>
              <a:lnSpc>
                <a:spcPct val="90000"/>
              </a:lnSpc>
            </a:pPr>
            <a:r>
              <a:rPr lang="en-US" sz="2800" dirty="0" smtClean="0">
                <a:solidFill>
                  <a:srgbClr val="CC0000"/>
                </a:solidFill>
                <a:hlinkClick r:id="rId4"/>
              </a:rPr>
              <a:t>http://www.seguranca-informatica.net</a:t>
            </a:r>
            <a:endParaRPr lang="en-US" sz="2800" dirty="0" smtClean="0">
              <a:solidFill>
                <a:srgbClr val="CC0000"/>
              </a:solidFill>
            </a:endParaRPr>
          </a:p>
          <a:p>
            <a:pPr>
              <a:lnSpc>
                <a:spcPct val="90000"/>
              </a:lnSpc>
            </a:pPr>
            <a:endParaRPr lang="en-US" sz="2800" dirty="0" smtClean="0">
              <a:solidFill>
                <a:srgbClr val="CC0000"/>
              </a:solidFill>
            </a:endParaRPr>
          </a:p>
        </p:txBody>
      </p:sp>
      <p:pic>
        <p:nvPicPr>
          <p:cNvPr id="6149" name="Picture 4" descr="Main MPF Map"/>
          <p:cNvPicPr>
            <a:picLocks noGrp="1" noChangeAspect="1" noChangeArrowheads="1"/>
          </p:cNvPicPr>
          <p:nvPr>
            <p:ph sz="half" idx="2"/>
          </p:nvPr>
        </p:nvPicPr>
        <p:blipFill>
          <a:blip r:embed="rId5" cstate="print"/>
          <a:srcRect/>
          <a:stretch>
            <a:fillRect/>
          </a:stretch>
        </p:blipFill>
        <p:spPr>
          <a:xfrm>
            <a:off x="6477000" y="3657600"/>
            <a:ext cx="1981200" cy="2577947"/>
          </a:xfrm>
          <a:noFill/>
        </p:spPr>
      </p:pic>
      <p:pic>
        <p:nvPicPr>
          <p:cNvPr id="2" name="Picture 1"/>
          <p:cNvPicPr>
            <a:picLocks noChangeAspect="1"/>
          </p:cNvPicPr>
          <p:nvPr/>
        </p:nvPicPr>
        <p:blipFill>
          <a:blip r:embed="rId6"/>
          <a:stretch>
            <a:fillRect/>
          </a:stretch>
        </p:blipFill>
        <p:spPr>
          <a:xfrm>
            <a:off x="6248400" y="1524000"/>
            <a:ext cx="2345607" cy="2133600"/>
          </a:xfrm>
          <a:prstGeom prst="rect">
            <a:avLst/>
          </a:prstGeom>
        </p:spPr>
      </p:pic>
    </p:spTree>
    <p:extLst>
      <p:ext uri="{BB962C8B-B14F-4D97-AF65-F5344CB8AC3E}">
        <p14:creationId xmlns:p14="http://schemas.microsoft.com/office/powerpoint/2010/main" val="930417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30</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dirty="0"/>
              <a:t>Primary bibliography</a:t>
            </a:r>
          </a:p>
          <a:p>
            <a:pPr lvl="1"/>
            <a:r>
              <a:rPr lang="en-US" dirty="0"/>
              <a:t>[Casey11] Chapter 1</a:t>
            </a:r>
          </a:p>
          <a:p>
            <a:endParaRPr lang="en-US" dirty="0"/>
          </a:p>
          <a:p>
            <a:r>
              <a:rPr lang="en-US" dirty="0"/>
              <a:t>Fun:</a:t>
            </a:r>
          </a:p>
          <a:p>
            <a:pPr lvl="1"/>
            <a:r>
              <a:rPr lang="en-US" dirty="0"/>
              <a:t>“Privacy is dead – get over it”</a:t>
            </a:r>
          </a:p>
          <a:p>
            <a:pPr marL="274320" lvl="1" indent="0">
              <a:buNone/>
            </a:pPr>
            <a:r>
              <a:rPr lang="en-US" dirty="0"/>
              <a:t>	</a:t>
            </a:r>
            <a:r>
              <a:rPr lang="en-US" dirty="0">
                <a:hlinkClick r:id="rId3"/>
              </a:rPr>
              <a:t>https://www.youtube.com/watch?v=DaYn_PkrfvQ</a:t>
            </a:r>
            <a:r>
              <a:rPr lang="en-US" dirty="0"/>
              <a:t> </a:t>
            </a:r>
          </a:p>
          <a:p>
            <a:pPr marL="274320" lvl="1" indent="0">
              <a:buNone/>
            </a:pPr>
            <a:endParaRPr lang="en-US" dirty="0"/>
          </a:p>
          <a:p>
            <a:r>
              <a:rPr lang="en-US" dirty="0"/>
              <a:t>Resources:</a:t>
            </a:r>
          </a:p>
          <a:p>
            <a:pPr lvl="1"/>
            <a:r>
              <a:rPr lang="en-US" dirty="0"/>
              <a:t>SWGDE </a:t>
            </a:r>
            <a:r>
              <a:rPr lang="en-US" dirty="0">
                <a:hlinkClick r:id="rId4"/>
              </a:rPr>
              <a:t>www.swgde.org</a:t>
            </a:r>
            <a:endParaRPr lang="en-US" dirty="0"/>
          </a:p>
          <a:p>
            <a:pPr lvl="1"/>
            <a:r>
              <a:rPr lang="en-US" dirty="0"/>
              <a:t>AAFS </a:t>
            </a:r>
            <a:r>
              <a:rPr lang="en-US" dirty="0">
                <a:hlinkClick r:id="rId5"/>
              </a:rPr>
              <a:t>http://www.aafs.org</a:t>
            </a:r>
            <a:r>
              <a:rPr lang="en-US" dirty="0"/>
              <a:t> </a:t>
            </a:r>
          </a:p>
          <a:p>
            <a:pPr lvl="1"/>
            <a:r>
              <a:rPr lang="en-US" dirty="0"/>
              <a:t>DFRWS </a:t>
            </a:r>
            <a:r>
              <a:rPr lang="en-US" dirty="0">
                <a:hlinkClick r:id="rId6"/>
              </a:rPr>
              <a:t>http://www.dfrws.org</a:t>
            </a:r>
            <a:endParaRPr lang="en-US" dirty="0"/>
          </a:p>
          <a:p>
            <a:pPr lvl="1"/>
            <a:r>
              <a:rPr lang="en-US" dirty="0"/>
              <a:t>SANS </a:t>
            </a:r>
            <a:r>
              <a:rPr lang="en-US" dirty="0">
                <a:hlinkClick r:id="rId7"/>
              </a:rPr>
              <a:t>www.sans.org</a:t>
            </a:r>
            <a:endParaRPr lang="en-US" dirty="0"/>
          </a:p>
          <a:p>
            <a:pPr lvl="1"/>
            <a:endParaRPr lang="en-US" dirty="0"/>
          </a:p>
        </p:txBody>
      </p:sp>
    </p:spTree>
    <p:extLst>
      <p:ext uri="{BB962C8B-B14F-4D97-AF65-F5344CB8AC3E}">
        <p14:creationId xmlns:p14="http://schemas.microsoft.com/office/powerpoint/2010/main" val="362152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Conceitos</a:t>
            </a:r>
            <a:r>
              <a:rPr lang="en-US" dirty="0" smtClean="0"/>
              <a:t> de </a:t>
            </a:r>
            <a:r>
              <a:rPr lang="en-US" dirty="0" err="1" smtClean="0"/>
              <a:t>Segurança</a:t>
            </a:r>
            <a:r>
              <a:rPr lang="en-US" dirty="0" smtClean="0"/>
              <a:t> de Software</a:t>
            </a:r>
            <a:endParaRPr lang="en-US" dirty="0"/>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31</a:t>
            </a:fld>
            <a:endParaRPr lang="en-US" dirty="0"/>
          </a:p>
        </p:txBody>
      </p:sp>
    </p:spTree>
    <p:extLst>
      <p:ext uri="{BB962C8B-B14F-4D97-AF65-F5344CB8AC3E}">
        <p14:creationId xmlns:p14="http://schemas.microsoft.com/office/powerpoint/2010/main" val="102601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Basic concepts</a:t>
            </a:r>
          </a:p>
        </p:txBody>
      </p:sp>
      <p:sp>
        <p:nvSpPr>
          <p:cNvPr id="13315" name="Content Placeholder 2"/>
          <p:cNvSpPr>
            <a:spLocks noGrp="1"/>
          </p:cNvSpPr>
          <p:nvPr>
            <p:ph idx="1"/>
          </p:nvPr>
        </p:nvSpPr>
        <p:spPr/>
        <p:txBody>
          <a:bodyPr>
            <a:normAutofit/>
          </a:bodyPr>
          <a:lstStyle/>
          <a:p>
            <a:r>
              <a:rPr lang="en-US" dirty="0" smtClean="0"/>
              <a:t>Three security attributes</a:t>
            </a:r>
          </a:p>
          <a:p>
            <a:pPr lvl="1"/>
            <a:r>
              <a:rPr lang="en-US" dirty="0" smtClean="0">
                <a:solidFill>
                  <a:schemeClr val="accent3"/>
                </a:solidFill>
              </a:rPr>
              <a:t>Confidentiality</a:t>
            </a:r>
            <a:r>
              <a:rPr lang="en-US" dirty="0" smtClean="0"/>
              <a:t> – absence of disclosure of data by non-authorized parties</a:t>
            </a:r>
          </a:p>
          <a:p>
            <a:pPr lvl="1"/>
            <a:r>
              <a:rPr lang="en-US" dirty="0" smtClean="0">
                <a:solidFill>
                  <a:schemeClr val="accent3"/>
                </a:solidFill>
              </a:rPr>
              <a:t>Integrity</a:t>
            </a:r>
            <a:r>
              <a:rPr lang="en-US" dirty="0" smtClean="0"/>
              <a:t> – absence of invalid system or data modifications by non-authorized parties</a:t>
            </a:r>
          </a:p>
          <a:p>
            <a:pPr lvl="1"/>
            <a:r>
              <a:rPr lang="en-US" dirty="0" smtClean="0">
                <a:solidFill>
                  <a:schemeClr val="accent3"/>
                </a:solidFill>
              </a:rPr>
              <a:t>Availability</a:t>
            </a:r>
            <a:r>
              <a:rPr lang="en-US" dirty="0" smtClean="0"/>
              <a:t> – readiness of the system to provide its service</a:t>
            </a:r>
          </a:p>
          <a:p>
            <a:endParaRPr lang="en-US" dirty="0" smtClean="0"/>
          </a:p>
          <a:p>
            <a:pPr lvl="1"/>
            <a:r>
              <a:rPr lang="en-US" dirty="0" smtClean="0"/>
              <a:t>“non-authorized” requires a security policy, explicit or implicit</a:t>
            </a:r>
          </a:p>
          <a:p>
            <a:endParaRPr lang="en-US" dirty="0" smtClean="0"/>
          </a:p>
        </p:txBody>
      </p:sp>
      <p:sp>
        <p:nvSpPr>
          <p:cNvPr id="4" name="Slide Number Placeholder 3"/>
          <p:cNvSpPr>
            <a:spLocks noGrp="1"/>
          </p:cNvSpPr>
          <p:nvPr>
            <p:ph type="sldNum" sz="quarter" idx="10"/>
          </p:nvPr>
        </p:nvSpPr>
        <p:spPr/>
        <p:txBody>
          <a:bodyPr/>
          <a:lstStyle/>
          <a:p>
            <a:pPr>
              <a:defRPr/>
            </a:pPr>
            <a:fld id="{EB8BE8AE-E76C-4C14-9061-EDFEA5CE93C6}" type="slidenum">
              <a:rPr lang="en-US" smtClean="0"/>
              <a:pPr>
                <a:defRPr/>
              </a:pPr>
              <a:t>32</a:t>
            </a:fld>
            <a:endParaRPr lang="en-US" dirty="0"/>
          </a:p>
        </p:txBody>
      </p:sp>
    </p:spTree>
    <p:extLst>
      <p:ext uri="{BB962C8B-B14F-4D97-AF65-F5344CB8AC3E}">
        <p14:creationId xmlns:p14="http://schemas.microsoft.com/office/powerpoint/2010/main" val="14258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249815C-675B-41FF-9C5F-F46FB0775F8A}" type="slidenum">
              <a:rPr lang="pt-PT"/>
              <a:pPr>
                <a:defRPr/>
              </a:pPr>
              <a:t>33</a:t>
            </a:fld>
            <a:endParaRPr lang="pt-PT"/>
          </a:p>
        </p:txBody>
      </p:sp>
      <p:sp>
        <p:nvSpPr>
          <p:cNvPr id="14339" name="Rectangle 2"/>
          <p:cNvSpPr>
            <a:spLocks noGrp="1" noChangeArrowheads="1"/>
          </p:cNvSpPr>
          <p:nvPr>
            <p:ph type="title"/>
          </p:nvPr>
        </p:nvSpPr>
        <p:spPr/>
        <p:txBody>
          <a:bodyPr/>
          <a:lstStyle/>
          <a:p>
            <a:r>
              <a:rPr lang="en-US" smtClean="0"/>
              <a:t>Vulnerabilities</a:t>
            </a:r>
          </a:p>
        </p:txBody>
      </p:sp>
      <p:sp>
        <p:nvSpPr>
          <p:cNvPr id="14340" name="Rectangle 3"/>
          <p:cNvSpPr>
            <a:spLocks noGrp="1" noChangeArrowheads="1"/>
          </p:cNvSpPr>
          <p:nvPr>
            <p:ph type="body" idx="1"/>
          </p:nvPr>
        </p:nvSpPr>
        <p:spPr>
          <a:xfrm>
            <a:off x="457200" y="1600200"/>
            <a:ext cx="8229600" cy="4953000"/>
          </a:xfrm>
        </p:spPr>
        <p:txBody>
          <a:bodyPr>
            <a:normAutofit fontScale="70000" lnSpcReduction="20000"/>
          </a:bodyPr>
          <a:lstStyle/>
          <a:p>
            <a:pPr>
              <a:lnSpc>
                <a:spcPct val="120000"/>
              </a:lnSpc>
              <a:spcBef>
                <a:spcPts val="1200"/>
              </a:spcBef>
            </a:pPr>
            <a:r>
              <a:rPr lang="en-US" sz="3800" dirty="0" smtClean="0">
                <a:solidFill>
                  <a:schemeClr val="accent1"/>
                </a:solidFill>
              </a:rPr>
              <a:t>Vulnerability</a:t>
            </a:r>
            <a:r>
              <a:rPr lang="en-US" sz="3800" dirty="0" smtClean="0"/>
              <a:t>: a system (hw/</a:t>
            </a:r>
            <a:r>
              <a:rPr lang="en-US" sz="3800" dirty="0" err="1" smtClean="0"/>
              <a:t>sw</a:t>
            </a:r>
            <a:r>
              <a:rPr lang="en-US" sz="3800" dirty="0" smtClean="0"/>
              <a:t>) defect relevant security-wise</a:t>
            </a:r>
          </a:p>
          <a:p>
            <a:pPr lvl="1">
              <a:lnSpc>
                <a:spcPct val="120000"/>
              </a:lnSpc>
              <a:spcBef>
                <a:spcPts val="1200"/>
              </a:spcBef>
            </a:pPr>
            <a:r>
              <a:rPr lang="en-US" sz="3800" dirty="0" smtClean="0"/>
              <a:t>may be exploited by an attacker to subvert security policy</a:t>
            </a:r>
          </a:p>
          <a:p>
            <a:pPr>
              <a:lnSpc>
                <a:spcPct val="120000"/>
              </a:lnSpc>
              <a:spcBef>
                <a:spcPts val="1200"/>
              </a:spcBef>
            </a:pPr>
            <a:r>
              <a:rPr lang="en-US" sz="3800" dirty="0" smtClean="0"/>
              <a:t>They </a:t>
            </a:r>
            <a:r>
              <a:rPr lang="en-US" sz="3800" u="sng" dirty="0" smtClean="0"/>
              <a:t>are</a:t>
            </a:r>
            <a:r>
              <a:rPr lang="en-US" sz="3800" dirty="0" smtClean="0"/>
              <a:t> defects </a:t>
            </a:r>
            <a:r>
              <a:rPr lang="en-US" sz="3400" dirty="0" smtClean="0"/>
              <a:t>but some people don’t think so:</a:t>
            </a:r>
          </a:p>
          <a:p>
            <a:pPr lvl="1">
              <a:lnSpc>
                <a:spcPct val="120000"/>
              </a:lnSpc>
              <a:spcBef>
                <a:spcPts val="1200"/>
              </a:spcBef>
            </a:pPr>
            <a:r>
              <a:rPr lang="en-US" dirty="0" smtClean="0"/>
              <a:t>“But some team leaders were not playing along. They were unwilling to relax schedules or use the productivity factor to offset the increased time needed to fix identified vulnerabilities [using static analysis tools]. They preferred to allocate time and budget to creating functionality rather than improving the vulnerability risk score of the their team's code. In effect, the team leaders conveniently assumed that </a:t>
            </a:r>
            <a:r>
              <a:rPr lang="en-US" u="sng" dirty="0" smtClean="0"/>
              <a:t>security vulnerabilities were not defects</a:t>
            </a:r>
            <a:r>
              <a:rPr lang="en-US" dirty="0" smtClean="0"/>
              <a:t> and </a:t>
            </a:r>
            <a:r>
              <a:rPr lang="en-US" u="sng" dirty="0" smtClean="0"/>
              <a:t>could be deferred for future enhancements or projects</a:t>
            </a:r>
            <a:r>
              <a:rPr lang="en-US" dirty="0" smtClean="0"/>
              <a:t>.”</a:t>
            </a:r>
          </a:p>
          <a:p>
            <a:pPr lvl="2">
              <a:lnSpc>
                <a:spcPct val="120000"/>
              </a:lnSpc>
              <a:spcBef>
                <a:spcPts val="1200"/>
              </a:spcBef>
            </a:pPr>
            <a:r>
              <a:rPr lang="en-US" dirty="0" smtClean="0"/>
              <a:t>Jim </a:t>
            </a:r>
            <a:r>
              <a:rPr lang="en-US" dirty="0" err="1" smtClean="0"/>
              <a:t>Routh</a:t>
            </a:r>
            <a:r>
              <a:rPr lang="en-US" dirty="0" smtClean="0"/>
              <a:t> in “Beautiful Security”, pg 189, 2010</a:t>
            </a:r>
          </a:p>
          <a:p>
            <a:pPr lvl="1">
              <a:lnSpc>
                <a:spcPct val="120000"/>
              </a:lnSpc>
              <a:spcBef>
                <a:spcPts val="1200"/>
              </a:spcBef>
            </a:pPr>
            <a:endParaRPr lang="en-US" dirty="0" smtClean="0"/>
          </a:p>
          <a:p>
            <a:pPr>
              <a:lnSpc>
                <a:spcPct val="120000"/>
              </a:lnSpc>
              <a:spcBef>
                <a:spcPts val="1200"/>
              </a:spcBef>
            </a:pPr>
            <a:endParaRPr lang="en-US" dirty="0" smtClean="0"/>
          </a:p>
        </p:txBody>
      </p:sp>
    </p:spTree>
    <p:extLst>
      <p:ext uri="{BB962C8B-B14F-4D97-AF65-F5344CB8AC3E}">
        <p14:creationId xmlns:p14="http://schemas.microsoft.com/office/powerpoint/2010/main" val="1265382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Attack + vulnerability</a:t>
            </a:r>
            <a:endParaRPr lang="en-US"/>
          </a:p>
        </p:txBody>
      </p:sp>
      <p:sp>
        <p:nvSpPr>
          <p:cNvPr id="3" name="Content Placeholder 2"/>
          <p:cNvSpPr>
            <a:spLocks noGrp="1"/>
          </p:cNvSpPr>
          <p:nvPr>
            <p:ph idx="1"/>
          </p:nvPr>
        </p:nvSpPr>
        <p:spPr/>
        <p:txBody>
          <a:bodyPr>
            <a:normAutofit/>
          </a:bodyPr>
          <a:lstStyle/>
          <a:p>
            <a:pPr>
              <a:lnSpc>
                <a:spcPct val="110000"/>
              </a:lnSpc>
            </a:pPr>
            <a:r>
              <a:rPr lang="en-US" sz="2800" dirty="0" smtClean="0">
                <a:solidFill>
                  <a:schemeClr val="accent1"/>
                </a:solidFill>
              </a:rPr>
              <a:t>Attack + Vulnerability </a:t>
            </a:r>
            <a:r>
              <a:rPr lang="en-US" sz="2800" dirty="0" smtClean="0">
                <a:solidFill>
                  <a:schemeClr val="accent1"/>
                </a:solidFill>
                <a:sym typeface="Wingdings" pitchFamily="2" charset="2"/>
              </a:rPr>
              <a:t> Intrusion</a:t>
            </a:r>
            <a:endParaRPr lang="en-US" sz="2800" dirty="0" smtClean="0"/>
          </a:p>
          <a:p>
            <a:pPr>
              <a:lnSpc>
                <a:spcPct val="110000"/>
              </a:lnSpc>
              <a:spcBef>
                <a:spcPct val="0"/>
              </a:spcBef>
            </a:pPr>
            <a:endParaRPr lang="en-US" sz="2800" dirty="0" smtClean="0"/>
          </a:p>
          <a:p>
            <a:pPr>
              <a:lnSpc>
                <a:spcPct val="110000"/>
              </a:lnSpc>
              <a:spcBef>
                <a:spcPct val="0"/>
              </a:spcBef>
            </a:pPr>
            <a:r>
              <a:rPr lang="en-US" sz="2800" dirty="0" smtClean="0"/>
              <a:t>0-day vulnerability </a:t>
            </a:r>
          </a:p>
          <a:p>
            <a:pPr lvl="1">
              <a:lnSpc>
                <a:spcPct val="110000"/>
              </a:lnSpc>
              <a:spcBef>
                <a:spcPct val="0"/>
              </a:spcBef>
            </a:pPr>
            <a:r>
              <a:rPr lang="en-US" sz="2400" dirty="0" smtClean="0"/>
              <a:t>A vulnerability not publicly known, only privately </a:t>
            </a:r>
          </a:p>
          <a:p>
            <a:pPr lvl="1">
              <a:lnSpc>
                <a:spcPct val="110000"/>
              </a:lnSpc>
              <a:spcBef>
                <a:spcPct val="0"/>
              </a:spcBef>
            </a:pPr>
            <a:endParaRPr lang="en-US" sz="2400" dirty="0" smtClean="0"/>
          </a:p>
          <a:p>
            <a:pPr lvl="1">
              <a:lnSpc>
                <a:spcPct val="110000"/>
              </a:lnSpc>
              <a:spcBef>
                <a:spcPct val="0"/>
              </a:spcBef>
            </a:pPr>
            <a:endParaRPr lang="en-US" sz="2400" dirty="0"/>
          </a:p>
          <a:p>
            <a:pPr marL="457200" lvl="1" indent="0">
              <a:lnSpc>
                <a:spcPct val="110000"/>
              </a:lnSpc>
              <a:spcBef>
                <a:spcPct val="0"/>
              </a:spcBef>
              <a:buNone/>
            </a:pPr>
            <a:endParaRPr lang="en-US" sz="2400" dirty="0" smtClean="0"/>
          </a:p>
          <a:p>
            <a:pPr>
              <a:lnSpc>
                <a:spcPct val="110000"/>
              </a:lnSpc>
              <a:spcBef>
                <a:spcPct val="0"/>
              </a:spcBef>
            </a:pPr>
            <a:r>
              <a:rPr lang="en-US" sz="2800" dirty="0" smtClean="0"/>
              <a:t>Exploit</a:t>
            </a:r>
          </a:p>
          <a:p>
            <a:pPr lvl="1">
              <a:lnSpc>
                <a:spcPct val="110000"/>
              </a:lnSpc>
              <a:spcBef>
                <a:spcPct val="0"/>
              </a:spcBef>
            </a:pPr>
            <a:r>
              <a:rPr lang="en-US" sz="2400" dirty="0" smtClean="0"/>
              <a:t>Piece of code that activates a vulnerability</a:t>
            </a:r>
          </a:p>
          <a:p>
            <a:pPr lvl="1">
              <a:lnSpc>
                <a:spcPct val="110000"/>
              </a:lnSpc>
              <a:spcBef>
                <a:spcPct val="0"/>
              </a:spcBef>
            </a:pPr>
            <a:r>
              <a:rPr lang="en-US" sz="2400" dirty="0" smtClean="0"/>
              <a:t>Alternative meaning: to exploit = to run an attack</a:t>
            </a:r>
            <a:endParaRPr lang="en-US" dirty="0" smtClean="0"/>
          </a:p>
        </p:txBody>
      </p:sp>
      <p:sp>
        <p:nvSpPr>
          <p:cNvPr id="4" name="Slide Number Placeholder 3"/>
          <p:cNvSpPr>
            <a:spLocks noGrp="1"/>
          </p:cNvSpPr>
          <p:nvPr>
            <p:ph type="sldNum" sz="quarter" idx="12"/>
          </p:nvPr>
        </p:nvSpPr>
        <p:spPr/>
        <p:txBody>
          <a:bodyPr/>
          <a:lstStyle/>
          <a:p>
            <a:fld id="{8745C66F-FC7B-4C52-931F-EAABACA1CBDF}" type="slidenum">
              <a:rPr lang="en-US" smtClean="0"/>
              <a:pPr/>
              <a:t>34</a:t>
            </a:fld>
            <a:endParaRPr lang="en-US"/>
          </a:p>
        </p:txBody>
      </p:sp>
      <p:sp>
        <p:nvSpPr>
          <p:cNvPr id="5" name="Rectangle 4"/>
          <p:cNvSpPr/>
          <p:nvPr/>
        </p:nvSpPr>
        <p:spPr>
          <a:xfrm>
            <a:off x="304800" y="6090047"/>
            <a:ext cx="8458200" cy="615553"/>
          </a:xfrm>
          <a:prstGeom prst="rect">
            <a:avLst/>
          </a:prstGeom>
        </p:spPr>
        <p:txBody>
          <a:bodyPr wrap="square">
            <a:spAutoFit/>
          </a:bodyPr>
          <a:lstStyle/>
          <a:p>
            <a:pPr marL="0" lvl="1">
              <a:spcBef>
                <a:spcPct val="0"/>
              </a:spcBef>
            </a:pPr>
            <a:r>
              <a:rPr lang="en-US" dirty="0"/>
              <a:t>Hacking Team hack (!) 2015: </a:t>
            </a:r>
            <a:r>
              <a:rPr lang="en-US" sz="1600" dirty="0" smtClean="0">
                <a:hlinkClick r:id="rId3"/>
              </a:rPr>
              <a:t>http</a:t>
            </a:r>
            <a:r>
              <a:rPr lang="en-US" sz="1600" dirty="0">
                <a:hlinkClick r:id="rId3"/>
              </a:rPr>
              <a:t>://www.wired.com/2015/07/hacking-team-leak-shows-secretive-zero-day-exploit-sales-work/</a:t>
            </a:r>
            <a:r>
              <a:rPr lang="en-US" sz="1600" dirty="0"/>
              <a:t> </a:t>
            </a:r>
          </a:p>
        </p:txBody>
      </p:sp>
      <p:pic>
        <p:nvPicPr>
          <p:cNvPr id="6" name="Picture 5" descr="Screen Shot 2015-09-10 at 16.27.48.png"/>
          <p:cNvPicPr>
            <a:picLocks noChangeAspect="1"/>
          </p:cNvPicPr>
          <p:nvPr/>
        </p:nvPicPr>
        <p:blipFill rotWithShape="1">
          <a:blip r:embed="rId4">
            <a:extLst>
              <a:ext uri="{28A0092B-C50C-407E-A947-70E740481C1C}">
                <a14:useLocalDpi xmlns:a14="http://schemas.microsoft.com/office/drawing/2010/main" val="0"/>
              </a:ext>
            </a:extLst>
          </a:blip>
          <a:srcRect b="52691"/>
          <a:stretch/>
        </p:blipFill>
        <p:spPr>
          <a:xfrm>
            <a:off x="1447800" y="3474708"/>
            <a:ext cx="6223000" cy="1325892"/>
          </a:xfrm>
          <a:prstGeom prst="rect">
            <a:avLst/>
          </a:prstGeom>
        </p:spPr>
      </p:pic>
    </p:spTree>
    <p:extLst>
      <p:ext uri="{BB962C8B-B14F-4D97-AF65-F5344CB8AC3E}">
        <p14:creationId xmlns:p14="http://schemas.microsoft.com/office/powerpoint/2010/main" val="759507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C9D1F29-6206-453C-A39B-0C01F61A301D}" type="slidenum">
              <a:rPr lang="pt-PT"/>
              <a:pPr>
                <a:defRPr/>
              </a:pPr>
              <a:t>35</a:t>
            </a:fld>
            <a:endParaRPr lang="pt-PT"/>
          </a:p>
        </p:txBody>
      </p:sp>
      <p:sp>
        <p:nvSpPr>
          <p:cNvPr id="15363" name="Rectangle 2"/>
          <p:cNvSpPr>
            <a:spLocks noGrp="1" noChangeArrowheads="1"/>
          </p:cNvSpPr>
          <p:nvPr>
            <p:ph type="title"/>
          </p:nvPr>
        </p:nvSpPr>
        <p:spPr/>
        <p:txBody>
          <a:bodyPr/>
          <a:lstStyle/>
          <a:p>
            <a:r>
              <a:rPr lang="en-US" dirty="0" smtClean="0"/>
              <a:t>Types of software vulnerabilities</a:t>
            </a:r>
          </a:p>
        </p:txBody>
      </p:sp>
      <p:sp>
        <p:nvSpPr>
          <p:cNvPr id="15364" name="Rectangle 3"/>
          <p:cNvSpPr>
            <a:spLocks noGrp="1" noChangeArrowheads="1"/>
          </p:cNvSpPr>
          <p:nvPr>
            <p:ph type="body" idx="1"/>
          </p:nvPr>
        </p:nvSpPr>
        <p:spPr/>
        <p:txBody>
          <a:bodyPr>
            <a:normAutofit/>
          </a:bodyPr>
          <a:lstStyle/>
          <a:p>
            <a:r>
              <a:rPr lang="en-US" sz="2800" dirty="0" smtClean="0"/>
              <a:t>a classification:</a:t>
            </a:r>
          </a:p>
          <a:p>
            <a:r>
              <a:rPr lang="en-US" sz="2800" dirty="0" smtClean="0">
                <a:solidFill>
                  <a:schemeClr val="accent1"/>
                </a:solidFill>
              </a:rPr>
              <a:t>Design vulnerability </a:t>
            </a:r>
          </a:p>
          <a:p>
            <a:pPr lvl="1"/>
            <a:r>
              <a:rPr lang="en-US" sz="2400" dirty="0" smtClean="0"/>
              <a:t>inserted during the software design</a:t>
            </a:r>
          </a:p>
          <a:p>
            <a:r>
              <a:rPr lang="en-US" sz="2800" dirty="0" smtClean="0">
                <a:solidFill>
                  <a:schemeClr val="accent1"/>
                </a:solidFill>
              </a:rPr>
              <a:t>Coding vulnerability</a:t>
            </a:r>
          </a:p>
          <a:p>
            <a:pPr lvl="1"/>
            <a:r>
              <a:rPr lang="en-US" sz="2400" dirty="0" smtClean="0"/>
              <a:t>introduced during coding (often a bug with security implications)</a:t>
            </a:r>
          </a:p>
          <a:p>
            <a:r>
              <a:rPr lang="en-US" sz="2800" dirty="0" smtClean="0">
                <a:solidFill>
                  <a:schemeClr val="accent1"/>
                </a:solidFill>
              </a:rPr>
              <a:t>Operational vulnerability</a:t>
            </a:r>
          </a:p>
          <a:p>
            <a:pPr lvl="1"/>
            <a:r>
              <a:rPr lang="en-US" sz="2400" dirty="0" smtClean="0"/>
              <a:t>caused by the environment in which the software is executed or its configuration </a:t>
            </a:r>
          </a:p>
        </p:txBody>
      </p:sp>
    </p:spTree>
    <p:extLst>
      <p:ext uri="{BB962C8B-B14F-4D97-AF65-F5344CB8AC3E}">
        <p14:creationId xmlns:p14="http://schemas.microsoft.com/office/powerpoint/2010/main" val="1594461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C74301F1-17F2-4C97-9A84-A29AA99E2969}" type="slidenum">
              <a:rPr lang="pt-PT"/>
              <a:pPr>
                <a:defRPr/>
              </a:pPr>
              <a:t>36</a:t>
            </a:fld>
            <a:endParaRPr lang="pt-PT" dirty="0"/>
          </a:p>
        </p:txBody>
      </p:sp>
      <p:sp>
        <p:nvSpPr>
          <p:cNvPr id="17411" name="Rectangle 2"/>
          <p:cNvSpPr>
            <a:spLocks noGrp="1" noChangeArrowheads="1"/>
          </p:cNvSpPr>
          <p:nvPr>
            <p:ph type="title"/>
          </p:nvPr>
        </p:nvSpPr>
        <p:spPr/>
        <p:txBody>
          <a:bodyPr/>
          <a:lstStyle/>
          <a:p>
            <a:r>
              <a:rPr lang="en-US" smtClean="0"/>
              <a:t>Vulnerabilities (cont)</a:t>
            </a:r>
          </a:p>
        </p:txBody>
      </p:sp>
      <p:sp>
        <p:nvSpPr>
          <p:cNvPr id="17412" name="Rectangle 3"/>
          <p:cNvSpPr>
            <a:spLocks noGrp="1" noChangeArrowheads="1"/>
          </p:cNvSpPr>
          <p:nvPr>
            <p:ph type="body" idx="1"/>
          </p:nvPr>
        </p:nvSpPr>
        <p:spPr/>
        <p:txBody>
          <a:bodyPr>
            <a:noAutofit/>
          </a:bodyPr>
          <a:lstStyle/>
          <a:p>
            <a:pPr>
              <a:lnSpc>
                <a:spcPct val="110000"/>
              </a:lnSpc>
            </a:pPr>
            <a:r>
              <a:rPr lang="en-US" sz="2000" dirty="0" smtClean="0"/>
              <a:t>Important sources about vulnerabilities:</a:t>
            </a:r>
          </a:p>
          <a:p>
            <a:pPr>
              <a:lnSpc>
                <a:spcPct val="110000"/>
              </a:lnSpc>
            </a:pPr>
            <a:r>
              <a:rPr lang="en-US" sz="2000" b="1" dirty="0" smtClean="0"/>
              <a:t>Recent vulnerabilities (non-exhaustive)</a:t>
            </a:r>
            <a:r>
              <a:rPr lang="en-US" sz="2000" dirty="0" smtClean="0"/>
              <a:t>: CERTs</a:t>
            </a:r>
          </a:p>
          <a:p>
            <a:pPr lvl="1">
              <a:lnSpc>
                <a:spcPct val="110000"/>
              </a:lnSpc>
            </a:pPr>
            <a:r>
              <a:rPr lang="en-US" sz="2000" dirty="0" smtClean="0">
                <a:hlinkClick r:id="rId3"/>
              </a:rPr>
              <a:t>http://www.cert.pt/</a:t>
            </a:r>
            <a:r>
              <a:rPr lang="en-US" sz="2000" dirty="0" smtClean="0"/>
              <a:t>      </a:t>
            </a:r>
            <a:r>
              <a:rPr lang="en-US" sz="2000" dirty="0" smtClean="0">
                <a:hlinkClick r:id="rId4"/>
              </a:rPr>
              <a:t>http://www.us-cert.gov/</a:t>
            </a:r>
            <a:endParaRPr lang="en-US" sz="2000" dirty="0" smtClean="0"/>
          </a:p>
          <a:p>
            <a:pPr>
              <a:lnSpc>
                <a:spcPct val="110000"/>
              </a:lnSpc>
            </a:pPr>
            <a:r>
              <a:rPr lang="en-US" sz="2000" b="1" dirty="0" smtClean="0"/>
              <a:t>Classification of vulnerabilities</a:t>
            </a:r>
            <a:r>
              <a:rPr lang="en-US" sz="2000" dirty="0" smtClean="0"/>
              <a:t>: Common Weakness Enumeration </a:t>
            </a:r>
          </a:p>
          <a:p>
            <a:pPr lvl="1">
              <a:lnSpc>
                <a:spcPct val="110000"/>
              </a:lnSpc>
            </a:pPr>
            <a:r>
              <a:rPr lang="en-US" sz="2000" dirty="0" smtClean="0">
                <a:hlinkClick r:id="rId5"/>
              </a:rPr>
              <a:t>http://cwe.mitre.org/</a:t>
            </a:r>
            <a:r>
              <a:rPr lang="en-US" sz="2000" dirty="0" smtClean="0"/>
              <a:t>  </a:t>
            </a:r>
            <a:r>
              <a:rPr lang="en-US" sz="2000" dirty="0" smtClean="0">
                <a:hlinkClick r:id="rId6"/>
              </a:rPr>
              <a:t>http://cwe.mitre.org/data/</a:t>
            </a:r>
            <a:endParaRPr lang="en-US" sz="2000" dirty="0" smtClean="0"/>
          </a:p>
          <a:p>
            <a:pPr>
              <a:lnSpc>
                <a:spcPct val="110000"/>
              </a:lnSpc>
            </a:pPr>
            <a:r>
              <a:rPr lang="en-US" sz="2000" b="1" dirty="0" smtClean="0"/>
              <a:t>Catalog of vulnerabilities</a:t>
            </a:r>
            <a:r>
              <a:rPr lang="en-US" sz="2000" dirty="0" smtClean="0"/>
              <a:t>: Common Vulnerabilities and Exposures </a:t>
            </a:r>
            <a:r>
              <a:rPr lang="en-US" sz="2000" dirty="0" smtClean="0">
                <a:hlinkClick r:id="rId7"/>
              </a:rPr>
              <a:t>http://cve.mitre.org/</a:t>
            </a:r>
            <a:r>
              <a:rPr lang="en-US" sz="2000" dirty="0" smtClean="0"/>
              <a:t> - Example: </a:t>
            </a:r>
            <a:r>
              <a:rPr lang="en-US" sz="2000" dirty="0" smtClean="0">
                <a:hlinkClick r:id="rId8"/>
              </a:rPr>
              <a:t>CVE-2014-0160</a:t>
            </a:r>
            <a:r>
              <a:rPr lang="en-US" sz="2000" dirty="0" smtClean="0"/>
              <a:t> (</a:t>
            </a:r>
            <a:r>
              <a:rPr lang="en-US" sz="2000" dirty="0" err="1" smtClean="0"/>
              <a:t>Heartbleed</a:t>
            </a:r>
            <a:r>
              <a:rPr lang="en-US" sz="2000" dirty="0" smtClean="0"/>
              <a:t>)</a:t>
            </a:r>
          </a:p>
          <a:p>
            <a:pPr lvl="1">
              <a:lnSpc>
                <a:spcPct val="110000"/>
              </a:lnSpc>
            </a:pPr>
            <a:r>
              <a:rPr lang="en-US" sz="2000" dirty="0" smtClean="0"/>
              <a:t>CVE’s ids enable data exchange between security products</a:t>
            </a:r>
          </a:p>
          <a:p>
            <a:pPr lvl="1">
              <a:lnSpc>
                <a:spcPct val="110000"/>
              </a:lnSpc>
            </a:pPr>
            <a:r>
              <a:rPr lang="en-US" sz="2000" dirty="0" smtClean="0"/>
              <a:t>National Vulnerability Database: CWE + CVE +… </a:t>
            </a:r>
            <a:endParaRPr lang="en-US" sz="2000" dirty="0" smtClean="0">
              <a:solidFill>
                <a:srgbClr val="CC0000"/>
              </a:solidFill>
            </a:endParaRPr>
          </a:p>
          <a:p>
            <a:pPr>
              <a:lnSpc>
                <a:spcPct val="110000"/>
              </a:lnSpc>
            </a:pPr>
            <a:r>
              <a:rPr lang="en-US" sz="2000" b="1" dirty="0" smtClean="0"/>
              <a:t>Recent vulnerabilities (not organized)</a:t>
            </a:r>
            <a:r>
              <a:rPr lang="en-US" sz="2000" dirty="0" smtClean="0"/>
              <a:t>: </a:t>
            </a:r>
            <a:r>
              <a:rPr lang="en-US" sz="2000" dirty="0" err="1" smtClean="0"/>
              <a:t>Bugtraq</a:t>
            </a:r>
            <a:endParaRPr lang="en-US" sz="2000" dirty="0" smtClean="0"/>
          </a:p>
          <a:p>
            <a:pPr lvl="1">
              <a:lnSpc>
                <a:spcPct val="110000"/>
              </a:lnSpc>
            </a:pPr>
            <a:r>
              <a:rPr lang="en-US" sz="2000" dirty="0" smtClean="0">
                <a:hlinkClick r:id="rId9"/>
              </a:rPr>
              <a:t>http://www.securityfocus.com/archive/1</a:t>
            </a:r>
            <a:endParaRPr lang="en-US" sz="2000" dirty="0" smtClean="0">
              <a:solidFill>
                <a:srgbClr val="CC0000"/>
              </a:solidFill>
            </a:endParaRPr>
          </a:p>
          <a:p>
            <a:pPr lvl="1">
              <a:lnSpc>
                <a:spcPct val="110000"/>
              </a:lnSpc>
            </a:pPr>
            <a:endParaRPr lang="en-US" sz="1600" dirty="0" smtClean="0">
              <a:solidFill>
                <a:srgbClr val="CC0000"/>
              </a:solidFill>
            </a:endParaRPr>
          </a:p>
        </p:txBody>
      </p:sp>
    </p:spTree>
    <p:extLst>
      <p:ext uri="{BB962C8B-B14F-4D97-AF65-F5344CB8AC3E}">
        <p14:creationId xmlns:p14="http://schemas.microsoft.com/office/powerpoint/2010/main" val="181607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0"/>
          </p:nvPr>
        </p:nvSpPr>
        <p:spPr/>
        <p:txBody>
          <a:bodyPr/>
          <a:lstStyle/>
          <a:p>
            <a:pPr>
              <a:defRPr/>
            </a:pPr>
            <a:fld id="{055C9B87-602B-4F7A-991C-B676D4DF2C96}" type="slidenum">
              <a:rPr lang="pt-PT"/>
              <a:pPr>
                <a:defRPr/>
              </a:pPr>
              <a:t>37</a:t>
            </a:fld>
            <a:endParaRPr lang="pt-PT"/>
          </a:p>
        </p:txBody>
      </p:sp>
      <p:sp>
        <p:nvSpPr>
          <p:cNvPr id="18435" name="Rectangle 2"/>
          <p:cNvSpPr>
            <a:spLocks noGrp="1" noChangeArrowheads="1"/>
          </p:cNvSpPr>
          <p:nvPr>
            <p:ph type="title"/>
          </p:nvPr>
        </p:nvSpPr>
        <p:spPr/>
        <p:txBody>
          <a:bodyPr/>
          <a:lstStyle/>
          <a:p>
            <a:r>
              <a:rPr lang="en-US" dirty="0" smtClean="0"/>
              <a:t>Attack surface</a:t>
            </a:r>
          </a:p>
        </p:txBody>
      </p:sp>
      <p:sp>
        <p:nvSpPr>
          <p:cNvPr id="18436" name="Rectangle 3"/>
          <p:cNvSpPr>
            <a:spLocks noGrp="1" noChangeArrowheads="1"/>
          </p:cNvSpPr>
          <p:nvPr>
            <p:ph type="body" idx="1"/>
          </p:nvPr>
        </p:nvSpPr>
        <p:spPr/>
        <p:txBody>
          <a:bodyPr>
            <a:normAutofit/>
          </a:bodyPr>
          <a:lstStyle/>
          <a:p>
            <a:r>
              <a:rPr lang="en-US" sz="2400" dirty="0" smtClean="0"/>
              <a:t>Attacks enter through interfaces – </a:t>
            </a:r>
            <a:r>
              <a:rPr lang="en-US" sz="2400" dirty="0" smtClean="0">
                <a:solidFill>
                  <a:schemeClr val="accent1"/>
                </a:solidFill>
              </a:rPr>
              <a:t>attack surface </a:t>
            </a:r>
          </a:p>
          <a:p>
            <a:pPr lvl="1"/>
            <a:r>
              <a:rPr lang="en-US" sz="2000" dirty="0" smtClean="0"/>
              <a:t>what’s the attack surface is the 1</a:t>
            </a:r>
            <a:r>
              <a:rPr lang="en-US" sz="2000" baseline="30000" dirty="0" smtClean="0"/>
              <a:t>st</a:t>
            </a:r>
            <a:r>
              <a:rPr lang="en-US" sz="2000" dirty="0" smtClean="0"/>
              <a:t> question when speaking of an application security</a:t>
            </a:r>
          </a:p>
          <a:p>
            <a:pPr lvl="1"/>
            <a:endParaRPr lang="en-US" sz="2000" u="sng" dirty="0"/>
          </a:p>
          <a:p>
            <a:pPr lvl="1"/>
            <a:endParaRPr lang="en-US" sz="2000" u="sng" dirty="0" smtClean="0"/>
          </a:p>
          <a:p>
            <a:pPr lvl="1"/>
            <a:endParaRPr lang="en-US" sz="2000" u="sng" dirty="0"/>
          </a:p>
          <a:p>
            <a:pPr lvl="1"/>
            <a:endParaRPr lang="en-US" sz="2000" u="sng" dirty="0" smtClean="0"/>
          </a:p>
          <a:p>
            <a:pPr lvl="1"/>
            <a:endParaRPr lang="en-US" sz="2000" u="sng" dirty="0" smtClean="0"/>
          </a:p>
          <a:p>
            <a:pPr lvl="1"/>
            <a:endParaRPr lang="en-US" sz="2000" u="sng" dirty="0"/>
          </a:p>
          <a:p>
            <a:pPr lvl="1"/>
            <a:endParaRPr lang="en-US" sz="2000" u="sng" dirty="0" smtClean="0"/>
          </a:p>
          <a:p>
            <a:pPr lvl="1"/>
            <a:r>
              <a:rPr lang="en-US" sz="2000" dirty="0" smtClean="0"/>
              <a:t>not trivial to understand in large software so there’s much work on measuring it</a:t>
            </a:r>
          </a:p>
        </p:txBody>
      </p:sp>
      <p:pic>
        <p:nvPicPr>
          <p:cNvPr id="18437" name="Picture 17"/>
          <p:cNvPicPr>
            <a:picLocks noChangeAspect="1" noChangeArrowheads="1"/>
          </p:cNvPicPr>
          <p:nvPr/>
        </p:nvPicPr>
        <p:blipFill>
          <a:blip r:embed="rId3" cstate="print"/>
          <a:srcRect/>
          <a:stretch>
            <a:fillRect/>
          </a:stretch>
        </p:blipFill>
        <p:spPr bwMode="auto">
          <a:xfrm>
            <a:off x="1828800" y="2819400"/>
            <a:ext cx="5725940" cy="2214563"/>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7143267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4CFAD40E-0F2F-4155-9B41-CCA998F52864}" type="slidenum">
              <a:rPr lang="pt-PT"/>
              <a:pPr>
                <a:defRPr/>
              </a:pPr>
              <a:t>38</a:t>
            </a:fld>
            <a:endParaRPr lang="pt-PT"/>
          </a:p>
        </p:txBody>
      </p:sp>
      <p:sp>
        <p:nvSpPr>
          <p:cNvPr id="19459" name="Rectangle 2"/>
          <p:cNvSpPr>
            <a:spLocks noGrp="1" noChangeArrowheads="1"/>
          </p:cNvSpPr>
          <p:nvPr>
            <p:ph type="title"/>
          </p:nvPr>
        </p:nvSpPr>
        <p:spPr/>
        <p:txBody>
          <a:bodyPr/>
          <a:lstStyle/>
          <a:p>
            <a:r>
              <a:rPr lang="en-US" smtClean="0"/>
              <a:t>Attacks</a:t>
            </a:r>
          </a:p>
        </p:txBody>
      </p:sp>
      <p:sp>
        <p:nvSpPr>
          <p:cNvPr id="19460" name="Rectangle 3"/>
          <p:cNvSpPr>
            <a:spLocks noGrp="1" noChangeArrowheads="1"/>
          </p:cNvSpPr>
          <p:nvPr>
            <p:ph type="body" idx="1"/>
          </p:nvPr>
        </p:nvSpPr>
        <p:spPr/>
        <p:txBody>
          <a:bodyPr>
            <a:noAutofit/>
          </a:bodyPr>
          <a:lstStyle/>
          <a:p>
            <a:pPr>
              <a:spcBef>
                <a:spcPts val="300"/>
              </a:spcBef>
            </a:pPr>
            <a:r>
              <a:rPr lang="en-US" sz="2400" dirty="0" smtClean="0">
                <a:solidFill>
                  <a:schemeClr val="accent4"/>
                </a:solidFill>
              </a:rPr>
              <a:t>Attack vector </a:t>
            </a:r>
            <a:r>
              <a:rPr lang="en-US" sz="2400" dirty="0" smtClean="0"/>
              <a:t>– several senses…</a:t>
            </a:r>
          </a:p>
          <a:p>
            <a:pPr lvl="1">
              <a:spcBef>
                <a:spcPts val="300"/>
              </a:spcBef>
            </a:pPr>
            <a:r>
              <a:rPr lang="en-US" sz="2000" dirty="0" smtClean="0"/>
              <a:t>Type of vulnerability (BO, SQL injection,…)</a:t>
            </a:r>
          </a:p>
          <a:p>
            <a:pPr lvl="1">
              <a:spcBef>
                <a:spcPts val="300"/>
              </a:spcBef>
            </a:pPr>
            <a:r>
              <a:rPr lang="en-US" sz="2000" dirty="0" smtClean="0"/>
              <a:t>Mode of attack (virus, worm,…)</a:t>
            </a:r>
          </a:p>
          <a:p>
            <a:pPr>
              <a:spcBef>
                <a:spcPts val="300"/>
              </a:spcBef>
            </a:pPr>
            <a:r>
              <a:rPr lang="en-US" sz="2400" dirty="0" smtClean="0"/>
              <a:t>Attacks often involve malware</a:t>
            </a:r>
          </a:p>
          <a:p>
            <a:pPr lvl="1">
              <a:spcBef>
                <a:spcPts val="300"/>
              </a:spcBef>
            </a:pPr>
            <a:r>
              <a:rPr lang="en-US" sz="2000" dirty="0" smtClean="0"/>
              <a:t>Virus, worms, bots, </a:t>
            </a:r>
            <a:r>
              <a:rPr lang="en-US" sz="2000" dirty="0" err="1" smtClean="0"/>
              <a:t>rootkits</a:t>
            </a:r>
            <a:r>
              <a:rPr lang="en-US" sz="2000" dirty="0" smtClean="0"/>
              <a:t>, </a:t>
            </a:r>
            <a:r>
              <a:rPr lang="en-US" sz="2000" dirty="0" err="1" smtClean="0"/>
              <a:t>trojans</a:t>
            </a:r>
            <a:r>
              <a:rPr lang="en-US" sz="2000" dirty="0" smtClean="0"/>
              <a:t>,…</a:t>
            </a:r>
          </a:p>
          <a:p>
            <a:pPr>
              <a:spcBef>
                <a:spcPts val="300"/>
              </a:spcBef>
            </a:pPr>
            <a:r>
              <a:rPr lang="en-US" sz="2400" dirty="0" smtClean="0"/>
              <a:t>Can be </a:t>
            </a:r>
            <a:r>
              <a:rPr lang="en-US" sz="2400" dirty="0" smtClean="0">
                <a:solidFill>
                  <a:schemeClr val="accent4"/>
                </a:solidFill>
              </a:rPr>
              <a:t>technical</a:t>
            </a:r>
            <a:r>
              <a:rPr lang="en-US" sz="2400" dirty="0" smtClean="0"/>
              <a:t> vs. </a:t>
            </a:r>
            <a:r>
              <a:rPr lang="en-US" sz="2400" dirty="0" smtClean="0">
                <a:solidFill>
                  <a:schemeClr val="accent4"/>
                </a:solidFill>
              </a:rPr>
              <a:t>social engineering</a:t>
            </a:r>
          </a:p>
          <a:p>
            <a:pPr>
              <a:spcBef>
                <a:spcPts val="300"/>
              </a:spcBef>
            </a:pPr>
            <a:r>
              <a:rPr lang="en-US" sz="2400" dirty="0" smtClean="0"/>
              <a:t>Can be </a:t>
            </a:r>
            <a:r>
              <a:rPr lang="en-US" sz="2400" dirty="0" smtClean="0">
                <a:solidFill>
                  <a:schemeClr val="accent4"/>
                </a:solidFill>
              </a:rPr>
              <a:t>directed</a:t>
            </a:r>
            <a:r>
              <a:rPr lang="en-US" sz="2400" dirty="0" smtClean="0"/>
              <a:t> or not</a:t>
            </a:r>
          </a:p>
          <a:p>
            <a:pPr lvl="1">
              <a:spcBef>
                <a:spcPts val="300"/>
              </a:spcBef>
            </a:pPr>
            <a:r>
              <a:rPr lang="en-US" sz="2000" dirty="0" smtClean="0"/>
              <a:t>Advanced Persistent Threats (APTs)</a:t>
            </a:r>
          </a:p>
          <a:p>
            <a:pPr>
              <a:spcBef>
                <a:spcPts val="300"/>
              </a:spcBef>
            </a:pPr>
            <a:r>
              <a:rPr lang="en-US" sz="2400" dirty="0" smtClean="0"/>
              <a:t>Can be manual vs. automated </a:t>
            </a:r>
          </a:p>
          <a:p>
            <a:pPr lvl="1">
              <a:spcBef>
                <a:spcPts val="300"/>
              </a:spcBef>
            </a:pPr>
            <a:r>
              <a:rPr lang="en-US" sz="2000" dirty="0" smtClean="0"/>
              <a:t>Separation is not so clear (manual is never entirely so)</a:t>
            </a:r>
          </a:p>
          <a:p>
            <a:pPr>
              <a:spcBef>
                <a:spcPts val="300"/>
              </a:spcBef>
            </a:pPr>
            <a:r>
              <a:rPr lang="en-US" sz="2000" b="1" dirty="0" smtClean="0"/>
              <a:t>Classification of attacks</a:t>
            </a:r>
            <a:r>
              <a:rPr lang="en-US" sz="2000" dirty="0" smtClean="0"/>
              <a:t>: </a:t>
            </a:r>
            <a:r>
              <a:rPr lang="en-US" sz="2000" dirty="0"/>
              <a:t>Common Attack Pattern Enumeration and Classification (CAPEC) - </a:t>
            </a:r>
            <a:r>
              <a:rPr lang="en-US" sz="2000" dirty="0">
                <a:hlinkClick r:id="rId3"/>
              </a:rPr>
              <a:t>https://</a:t>
            </a:r>
            <a:r>
              <a:rPr lang="en-US" sz="2000" dirty="0" smtClean="0">
                <a:hlinkClick r:id="rId3"/>
              </a:rPr>
              <a:t>capec.mitre.org</a:t>
            </a:r>
            <a:r>
              <a:rPr lang="en-US" sz="2000" dirty="0" smtClean="0"/>
              <a:t> </a:t>
            </a:r>
          </a:p>
          <a:p>
            <a:pPr>
              <a:spcBef>
                <a:spcPts val="300"/>
              </a:spcBef>
            </a:pPr>
            <a:endParaRPr lang="en-US" sz="2800" dirty="0" smtClean="0"/>
          </a:p>
        </p:txBody>
      </p:sp>
    </p:spTree>
    <p:extLst>
      <p:ext uri="{BB962C8B-B14F-4D97-AF65-F5344CB8AC3E}">
        <p14:creationId xmlns:p14="http://schemas.microsoft.com/office/powerpoint/2010/main" val="12052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6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46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2B9F6AC5-979A-4CAA-9CD6-DD427CD887BF}" type="slidenum">
              <a:rPr lang="pt-PT"/>
              <a:pPr>
                <a:defRPr/>
              </a:pPr>
              <a:t>39</a:t>
            </a:fld>
            <a:endParaRPr lang="pt-PT"/>
          </a:p>
        </p:txBody>
      </p:sp>
      <p:sp>
        <p:nvSpPr>
          <p:cNvPr id="1028" name="Rectangle 2"/>
          <p:cNvSpPr>
            <a:spLocks noGrp="1" noChangeArrowheads="1"/>
          </p:cNvSpPr>
          <p:nvPr>
            <p:ph type="title"/>
          </p:nvPr>
        </p:nvSpPr>
        <p:spPr/>
        <p:txBody>
          <a:bodyPr/>
          <a:lstStyle/>
          <a:p>
            <a:r>
              <a:rPr lang="en-US" smtClean="0"/>
              <a:t>Manual attack</a:t>
            </a:r>
          </a:p>
        </p:txBody>
      </p:sp>
      <p:sp>
        <p:nvSpPr>
          <p:cNvPr id="1029" name="Rectangle 3"/>
          <p:cNvSpPr>
            <a:spLocks noGrp="1" noChangeArrowheads="1"/>
          </p:cNvSpPr>
          <p:nvPr>
            <p:ph type="body" idx="1"/>
          </p:nvPr>
        </p:nvSpPr>
        <p:spPr/>
        <p:txBody>
          <a:bodyPr/>
          <a:lstStyle/>
          <a:p>
            <a:r>
              <a:rPr lang="en-US" sz="2000" smtClean="0"/>
              <a:t>Most steps are optional:</a:t>
            </a:r>
          </a:p>
        </p:txBody>
      </p:sp>
      <p:graphicFrame>
        <p:nvGraphicFramePr>
          <p:cNvPr id="1026" name="Object 4"/>
          <p:cNvGraphicFramePr>
            <a:graphicFrameLocks noChangeAspect="1"/>
          </p:cNvGraphicFramePr>
          <p:nvPr/>
        </p:nvGraphicFramePr>
        <p:xfrm>
          <a:off x="268288" y="2432050"/>
          <a:ext cx="8148637" cy="2682875"/>
        </p:xfrm>
        <a:graphic>
          <a:graphicData uri="http://schemas.openxmlformats.org/presentationml/2006/ole">
            <mc:AlternateContent xmlns:mc="http://schemas.openxmlformats.org/markup-compatibility/2006">
              <mc:Choice xmlns:v="urn:schemas-microsoft-com:vml" Requires="v">
                <p:oleObj spid="_x0000_s1031" name="Visio" r:id="rId4" imgW="6485181" imgH="2014769" progId="Visio.Drawing.11">
                  <p:embed/>
                </p:oleObj>
              </mc:Choice>
              <mc:Fallback>
                <p:oleObj name="Visio" r:id="rId4" imgW="6485181" imgH="20147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88" y="2432050"/>
                        <a:ext cx="8148637" cy="268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47998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p:txBody>
          <a:bodyPr/>
          <a:lstStyle/>
          <a:p>
            <a:r>
              <a:rPr lang="en-US" smtClean="0"/>
              <a:t>Vulnerabilities and more vuln…</a:t>
            </a:r>
          </a:p>
        </p:txBody>
      </p:sp>
      <p:sp>
        <p:nvSpPr>
          <p:cNvPr id="7172" name="Rectangle 5"/>
          <p:cNvSpPr>
            <a:spLocks noGrp="1" noChangeArrowheads="1"/>
          </p:cNvSpPr>
          <p:nvPr>
            <p:ph type="body" idx="1"/>
          </p:nvPr>
        </p:nvSpPr>
        <p:spPr>
          <a:ln>
            <a:noFill/>
          </a:ln>
        </p:spPr>
        <p:txBody>
          <a:bodyPr>
            <a:normAutofit fontScale="92500"/>
          </a:bodyPr>
          <a:lstStyle/>
          <a:p>
            <a:r>
              <a:rPr lang="en-US" sz="2800" dirty="0" smtClean="0"/>
              <a:t>US-CERT Technical Cyber Security Alerts</a:t>
            </a:r>
          </a:p>
          <a:p>
            <a:pPr lvl="1"/>
            <a:r>
              <a:rPr lang="en-US" sz="2000" dirty="0" smtClean="0">
                <a:hlinkClick r:id="rId2"/>
              </a:rPr>
              <a:t>http://www.us-cert.gov/cas/techalerts/</a:t>
            </a:r>
            <a:r>
              <a:rPr lang="en-US" sz="2000" dirty="0" smtClean="0"/>
              <a:t> </a:t>
            </a:r>
          </a:p>
          <a:p>
            <a:r>
              <a:rPr lang="en-US" sz="2400" dirty="0"/>
              <a:t>Alert </a:t>
            </a:r>
            <a:r>
              <a:rPr lang="en-US" sz="2400" dirty="0" smtClean="0"/>
              <a:t>TA15</a:t>
            </a:r>
            <a:r>
              <a:rPr lang="en-US" sz="2400" dirty="0"/>
              <a:t>-</a:t>
            </a:r>
            <a:r>
              <a:rPr lang="en-US" sz="2400" dirty="0" smtClean="0"/>
              <a:t>195A: Adobe </a:t>
            </a:r>
            <a:r>
              <a:rPr lang="en-US" sz="2400" dirty="0"/>
              <a:t>Flash </a:t>
            </a:r>
            <a:r>
              <a:rPr lang="en-US" sz="2400" dirty="0" smtClean="0"/>
              <a:t>&amp; Microsoft Windows Vulnerabilities</a:t>
            </a:r>
          </a:p>
          <a:p>
            <a:pPr lvl="1"/>
            <a:r>
              <a:rPr lang="en-US" sz="2200" dirty="0"/>
              <a:t>Adobe Flash use-after-free and memory corruption vulnerabilities (CVE-2015-5119, CVE-2015-5122, CVE-2015-5123) </a:t>
            </a:r>
            <a:endParaRPr lang="en-US" sz="2200" dirty="0" smtClean="0"/>
          </a:p>
          <a:p>
            <a:pPr lvl="2"/>
            <a:r>
              <a:rPr lang="en-US" sz="1700" dirty="0" smtClean="0"/>
              <a:t>Adobe </a:t>
            </a:r>
            <a:r>
              <a:rPr lang="en-US" sz="1700" dirty="0"/>
              <a:t>Flash Player contains critical vulnerabilities within the </a:t>
            </a:r>
            <a:r>
              <a:rPr lang="en-US" sz="1700" dirty="0" err="1"/>
              <a:t>ActionScript</a:t>
            </a:r>
            <a:r>
              <a:rPr lang="en-US" sz="1700" dirty="0"/>
              <a:t> 3 </a:t>
            </a:r>
            <a:r>
              <a:rPr lang="en-US" sz="1700" dirty="0" err="1"/>
              <a:t>ByteArray</a:t>
            </a:r>
            <a:r>
              <a:rPr lang="en-US" sz="1700" dirty="0"/>
              <a:t>, </a:t>
            </a:r>
            <a:r>
              <a:rPr lang="en-US" sz="1700" dirty="0" err="1"/>
              <a:t>opaqueBackground</a:t>
            </a:r>
            <a:r>
              <a:rPr lang="en-US" sz="1700" dirty="0"/>
              <a:t> and </a:t>
            </a:r>
            <a:r>
              <a:rPr lang="en-US" sz="1700" dirty="0" err="1"/>
              <a:t>BitmapData</a:t>
            </a:r>
            <a:r>
              <a:rPr lang="en-US" sz="1700" dirty="0"/>
              <a:t> classes. Exploitation of these vulnerabilities could allow a remote attacker to execute arbitrary code on a vulnerable system.</a:t>
            </a:r>
          </a:p>
          <a:p>
            <a:pPr lvl="1"/>
            <a:r>
              <a:rPr lang="en-US" sz="2200" dirty="0"/>
              <a:t>Microsoft Windows Adobe Type Manager privilege escalation vulnerability (CVE-2015-2387)</a:t>
            </a:r>
          </a:p>
          <a:p>
            <a:pPr lvl="2"/>
            <a:r>
              <a:rPr lang="en-US" sz="1700" dirty="0"/>
              <a:t>The Adobe Type Manager module contains a memory corruption vulnerability, which can allow an attacker to obtain system privileges on an affected Windows system. The Adobe Type Manager is a Microsoft Windows component present in every version since NT 4.0. The primary impact of exploiting this vulnerability is local privilege escalation.</a:t>
            </a:r>
          </a:p>
        </p:txBody>
      </p:sp>
      <p:pic>
        <p:nvPicPr>
          <p:cNvPr id="2" name="Picture 1"/>
          <p:cNvPicPr>
            <a:picLocks noChangeAspect="1"/>
          </p:cNvPicPr>
          <p:nvPr/>
        </p:nvPicPr>
        <p:blipFill>
          <a:blip r:embed="rId3"/>
          <a:stretch>
            <a:fillRect/>
          </a:stretch>
        </p:blipFill>
        <p:spPr>
          <a:xfrm>
            <a:off x="457200" y="6096000"/>
            <a:ext cx="3073400" cy="538406"/>
          </a:xfrm>
          <a:prstGeom prst="rect">
            <a:avLst/>
          </a:prstGeom>
        </p:spPr>
      </p:pic>
    </p:spTree>
    <p:extLst>
      <p:ext uri="{BB962C8B-B14F-4D97-AF65-F5344CB8AC3E}">
        <p14:creationId xmlns:p14="http://schemas.microsoft.com/office/powerpoint/2010/main" val="19188318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7537A1-4034-407E-AD33-FEE874AC10F4}" type="slidenum">
              <a:rPr lang="pt-PT"/>
              <a:pPr>
                <a:defRPr/>
              </a:pPr>
              <a:t>40</a:t>
            </a:fld>
            <a:endParaRPr lang="pt-PT"/>
          </a:p>
        </p:txBody>
      </p:sp>
      <p:sp>
        <p:nvSpPr>
          <p:cNvPr id="20483" name="Rectangle 2"/>
          <p:cNvSpPr>
            <a:spLocks noGrp="1" noChangeArrowheads="1"/>
          </p:cNvSpPr>
          <p:nvPr>
            <p:ph type="title"/>
          </p:nvPr>
        </p:nvSpPr>
        <p:spPr/>
        <p:txBody>
          <a:bodyPr/>
          <a:lstStyle/>
          <a:p>
            <a:r>
              <a:rPr lang="en-US" smtClean="0"/>
              <a:t>Manual attack</a:t>
            </a:r>
          </a:p>
        </p:txBody>
      </p:sp>
      <p:sp>
        <p:nvSpPr>
          <p:cNvPr id="20484" name="Rectangle 3"/>
          <p:cNvSpPr>
            <a:spLocks noGrp="1" noChangeArrowheads="1"/>
          </p:cNvSpPr>
          <p:nvPr>
            <p:ph type="body" idx="1"/>
          </p:nvPr>
        </p:nvSpPr>
        <p:spPr/>
        <p:txBody>
          <a:bodyPr>
            <a:noAutofit/>
          </a:bodyPr>
          <a:lstStyle/>
          <a:p>
            <a:pPr>
              <a:lnSpc>
                <a:spcPct val="90000"/>
              </a:lnSpc>
            </a:pPr>
            <a:r>
              <a:rPr lang="en-US" sz="2400" dirty="0" err="1" smtClean="0"/>
              <a:t>Footprinting</a:t>
            </a:r>
            <a:endParaRPr lang="en-US" sz="2400" dirty="0" smtClean="0"/>
          </a:p>
          <a:p>
            <a:pPr lvl="1">
              <a:lnSpc>
                <a:spcPct val="90000"/>
              </a:lnSpc>
            </a:pPr>
            <a:r>
              <a:rPr lang="en-US" sz="1800" dirty="0" smtClean="0"/>
              <a:t>Initial information gathering about potential targets (e.g. IP addresses, protocols, systems connected to the internet) with DNS, databases, WHOIS</a:t>
            </a:r>
          </a:p>
          <a:p>
            <a:pPr>
              <a:lnSpc>
                <a:spcPct val="90000"/>
              </a:lnSpc>
            </a:pPr>
            <a:r>
              <a:rPr lang="en-US" sz="2400" dirty="0" smtClean="0"/>
              <a:t>Scanning</a:t>
            </a:r>
          </a:p>
          <a:p>
            <a:pPr lvl="1">
              <a:lnSpc>
                <a:spcPct val="90000"/>
              </a:lnSpc>
            </a:pPr>
            <a:r>
              <a:rPr lang="en-US" sz="1800" dirty="0" smtClean="0"/>
              <a:t>Looking for reachable systems, open ports (port scanning w/</a:t>
            </a:r>
            <a:r>
              <a:rPr lang="en-US" sz="1800" i="1" dirty="0" err="1" smtClean="0"/>
              <a:t>nmap</a:t>
            </a:r>
            <a:r>
              <a:rPr lang="en-US" sz="1800" dirty="0" smtClean="0"/>
              <a:t>)</a:t>
            </a:r>
          </a:p>
          <a:p>
            <a:pPr lvl="1">
              <a:lnSpc>
                <a:spcPct val="90000"/>
              </a:lnSpc>
            </a:pPr>
            <a:r>
              <a:rPr lang="en-US" sz="1800" dirty="0" smtClean="0"/>
              <a:t>Fingerprinting – discovering software versions used</a:t>
            </a:r>
          </a:p>
          <a:p>
            <a:pPr>
              <a:lnSpc>
                <a:spcPct val="90000"/>
              </a:lnSpc>
            </a:pPr>
            <a:r>
              <a:rPr lang="en-US" sz="2400" dirty="0" smtClean="0"/>
              <a:t>Enumeration</a:t>
            </a:r>
          </a:p>
          <a:p>
            <a:pPr lvl="1">
              <a:lnSpc>
                <a:spcPct val="90000"/>
              </a:lnSpc>
            </a:pPr>
            <a:r>
              <a:rPr lang="en-US" sz="1800" dirty="0" smtClean="0"/>
              <a:t>More intrusive; info about network resources/shares, users/groups, software</a:t>
            </a:r>
          </a:p>
          <a:p>
            <a:pPr>
              <a:lnSpc>
                <a:spcPct val="90000"/>
              </a:lnSpc>
            </a:pPr>
            <a:r>
              <a:rPr lang="en-US" sz="2400" dirty="0" smtClean="0"/>
              <a:t>Discover vulnerability(</a:t>
            </a:r>
            <a:r>
              <a:rPr lang="en-US" sz="2400" dirty="0" err="1" smtClean="0"/>
              <a:t>ies</a:t>
            </a:r>
            <a:r>
              <a:rPr lang="en-US" sz="2400" dirty="0" smtClean="0"/>
              <a:t>)</a:t>
            </a:r>
          </a:p>
          <a:p>
            <a:pPr lvl="1">
              <a:lnSpc>
                <a:spcPct val="90000"/>
              </a:lnSpc>
            </a:pPr>
            <a:r>
              <a:rPr lang="en-US" sz="1800" dirty="0" smtClean="0"/>
              <a:t>Manually or with scanning tools (</a:t>
            </a:r>
            <a:r>
              <a:rPr lang="en-US" sz="1800" dirty="0" err="1" smtClean="0"/>
              <a:t>Nessus</a:t>
            </a:r>
            <a:r>
              <a:rPr lang="en-US" sz="1800" dirty="0" smtClean="0"/>
              <a:t>, </a:t>
            </a:r>
            <a:r>
              <a:rPr lang="en-US" sz="1800" dirty="0" err="1" smtClean="0"/>
              <a:t>OpenVAS</a:t>
            </a:r>
            <a:r>
              <a:rPr lang="en-US" sz="1800" dirty="0" smtClean="0"/>
              <a:t>, </a:t>
            </a:r>
            <a:r>
              <a:rPr lang="en-US" sz="1800" dirty="0" err="1" smtClean="0"/>
              <a:t>Havij</a:t>
            </a:r>
            <a:r>
              <a:rPr lang="en-US" sz="1800" dirty="0" smtClean="0"/>
              <a:t> for SQLI)</a:t>
            </a:r>
          </a:p>
          <a:p>
            <a:pPr>
              <a:lnSpc>
                <a:spcPct val="90000"/>
              </a:lnSpc>
            </a:pPr>
            <a:r>
              <a:rPr lang="en-US" sz="2400" dirty="0" smtClean="0"/>
              <a:t>Attack itself, running the exploit </a:t>
            </a:r>
            <a:r>
              <a:rPr lang="en-US" sz="2400" dirty="0" smtClean="0">
                <a:sym typeface="Wingdings" pitchFamily="2" charset="2"/>
              </a:rPr>
              <a:t> intrusion</a:t>
            </a:r>
            <a:endParaRPr lang="en-US" sz="2400" dirty="0" smtClean="0"/>
          </a:p>
          <a:p>
            <a:pPr>
              <a:lnSpc>
                <a:spcPct val="90000"/>
              </a:lnSpc>
            </a:pPr>
            <a:r>
              <a:rPr lang="en-US" sz="2400" dirty="0" smtClean="0"/>
              <a:t>Privilege escalation (by exploiting another vulnerability(</a:t>
            </a:r>
            <a:r>
              <a:rPr lang="en-US" sz="2400" dirty="0" err="1" smtClean="0"/>
              <a:t>ies</a:t>
            </a:r>
            <a:r>
              <a:rPr lang="en-US" sz="2400" dirty="0" smtClean="0"/>
              <a:t>))</a:t>
            </a:r>
          </a:p>
          <a:p>
            <a:pPr>
              <a:lnSpc>
                <a:spcPct val="90000"/>
              </a:lnSpc>
            </a:pPr>
            <a:r>
              <a:rPr lang="en-US" sz="2400" dirty="0" smtClean="0"/>
              <a:t>Installing rootkit / backdoor / ...</a:t>
            </a:r>
          </a:p>
          <a:p>
            <a:pPr>
              <a:lnSpc>
                <a:spcPct val="90000"/>
              </a:lnSpc>
            </a:pPr>
            <a:r>
              <a:rPr lang="en-US" sz="2400" dirty="0" smtClean="0"/>
              <a:t>Covering tracks</a:t>
            </a:r>
          </a:p>
        </p:txBody>
      </p:sp>
    </p:spTree>
    <p:extLst>
      <p:ext uri="{BB962C8B-B14F-4D97-AF65-F5344CB8AC3E}">
        <p14:creationId xmlns:p14="http://schemas.microsoft.com/office/powerpoint/2010/main" val="17319453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dirty="0"/>
              <a:t>Automated attack 1: Worm </a:t>
            </a:r>
            <a:endParaRPr lang="en-US" dirty="0" smtClean="0"/>
          </a:p>
        </p:txBody>
      </p:sp>
      <p:sp>
        <p:nvSpPr>
          <p:cNvPr id="5" name="Slide Number Placeholder 3"/>
          <p:cNvSpPr>
            <a:spLocks noGrp="1"/>
          </p:cNvSpPr>
          <p:nvPr>
            <p:ph type="sldNum" sz="quarter" idx="12"/>
          </p:nvPr>
        </p:nvSpPr>
        <p:spPr/>
        <p:txBody>
          <a:bodyPr/>
          <a:lstStyle/>
          <a:p>
            <a:pPr>
              <a:defRPr/>
            </a:pPr>
            <a:fld id="{AC614788-AD5C-44DD-AB9A-AC36B7B2B27A}" type="slidenum">
              <a:rPr lang="pt-PT"/>
              <a:pPr>
                <a:defRPr/>
              </a:pPr>
              <a:t>41</a:t>
            </a:fld>
            <a:endParaRPr lang="pt-PT"/>
          </a:p>
        </p:txBody>
      </p:sp>
      <p:graphicFrame>
        <p:nvGraphicFramePr>
          <p:cNvPr id="2050" name="Object 4"/>
          <p:cNvGraphicFramePr>
            <a:graphicFrameLocks noChangeAspect="1"/>
          </p:cNvGraphicFramePr>
          <p:nvPr/>
        </p:nvGraphicFramePr>
        <p:xfrm>
          <a:off x="617538" y="2335213"/>
          <a:ext cx="7853362" cy="2979737"/>
        </p:xfrm>
        <a:graphic>
          <a:graphicData uri="http://schemas.openxmlformats.org/presentationml/2006/ole">
            <mc:AlternateContent xmlns:mc="http://schemas.openxmlformats.org/markup-compatibility/2006">
              <mc:Choice xmlns:v="urn:schemas-microsoft-com:vml" Requires="v">
                <p:oleObj spid="_x0000_s2055" name="Visio" r:id="rId3" imgW="6386362" imgH="2416617" progId="Visio.Drawing.11">
                  <p:embed/>
                </p:oleObj>
              </mc:Choice>
              <mc:Fallback>
                <p:oleObj name="Visio" r:id="rId3" imgW="6386362" imgH="241661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2335213"/>
                        <a:ext cx="7853362" cy="2979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89892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DD6A687B-13C1-49B1-84B0-2016E26A8AC6}" type="slidenum">
              <a:rPr lang="pt-PT"/>
              <a:pPr>
                <a:defRPr/>
              </a:pPr>
              <a:t>42</a:t>
            </a:fld>
            <a:endParaRPr lang="pt-PT"/>
          </a:p>
        </p:txBody>
      </p:sp>
      <p:sp>
        <p:nvSpPr>
          <p:cNvPr id="21507" name="Rectangle 2"/>
          <p:cNvSpPr>
            <a:spLocks noGrp="1" noChangeArrowheads="1"/>
          </p:cNvSpPr>
          <p:nvPr>
            <p:ph type="title"/>
          </p:nvPr>
        </p:nvSpPr>
        <p:spPr/>
        <p:txBody>
          <a:bodyPr/>
          <a:lstStyle/>
          <a:p>
            <a:r>
              <a:rPr lang="en-US" dirty="0" smtClean="0"/>
              <a:t>Automated attack 1: Worm </a:t>
            </a:r>
          </a:p>
        </p:txBody>
      </p:sp>
      <p:sp>
        <p:nvSpPr>
          <p:cNvPr id="21508" name="Rectangle 3"/>
          <p:cNvSpPr>
            <a:spLocks noGrp="1" noChangeArrowheads="1"/>
          </p:cNvSpPr>
          <p:nvPr>
            <p:ph type="body" idx="1"/>
          </p:nvPr>
        </p:nvSpPr>
        <p:spPr/>
        <p:txBody>
          <a:bodyPr>
            <a:normAutofit/>
          </a:bodyPr>
          <a:lstStyle/>
          <a:p>
            <a:pPr>
              <a:buFontTx/>
              <a:buNone/>
            </a:pPr>
            <a:r>
              <a:rPr lang="en-US" sz="2800" dirty="0" smtClean="0"/>
              <a:t>Components of a worm:</a:t>
            </a:r>
          </a:p>
          <a:p>
            <a:r>
              <a:rPr lang="en-US" sz="2800" dirty="0" smtClean="0"/>
              <a:t>Target selector</a:t>
            </a:r>
          </a:p>
          <a:p>
            <a:r>
              <a:rPr lang="en-US" sz="2800" dirty="0" smtClean="0"/>
              <a:t>Scanning motor</a:t>
            </a:r>
          </a:p>
          <a:p>
            <a:r>
              <a:rPr lang="en-US" sz="2800" dirty="0" smtClean="0"/>
              <a:t>Warhead – exploit code</a:t>
            </a:r>
          </a:p>
          <a:p>
            <a:r>
              <a:rPr lang="en-US" sz="2800" dirty="0" smtClean="0"/>
              <a:t>Load – what is carried by the worm (e.g. </a:t>
            </a:r>
            <a:r>
              <a:rPr lang="en-US" sz="2800" dirty="0" err="1" smtClean="0"/>
              <a:t>bot</a:t>
            </a:r>
            <a:r>
              <a:rPr lang="en-US" sz="2800" dirty="0" smtClean="0"/>
              <a:t>/</a:t>
            </a:r>
            <a:r>
              <a:rPr lang="en-US" sz="2800" dirty="0" err="1" smtClean="0"/>
              <a:t>rootkit</a:t>
            </a:r>
            <a:r>
              <a:rPr lang="en-US" sz="2800" dirty="0" smtClean="0"/>
              <a:t> code)</a:t>
            </a:r>
          </a:p>
          <a:p>
            <a:r>
              <a:rPr lang="en-US" sz="2800" dirty="0" smtClean="0"/>
              <a:t>Propagation motor – moves the worm</a:t>
            </a:r>
          </a:p>
          <a:p>
            <a:endParaRPr lang="en-US" sz="2800" dirty="0" smtClean="0"/>
          </a:p>
        </p:txBody>
      </p:sp>
      <p:sp>
        <p:nvSpPr>
          <p:cNvPr id="21509" name="AutoShape 4"/>
          <p:cNvSpPr>
            <a:spLocks/>
          </p:cNvSpPr>
          <p:nvPr/>
        </p:nvSpPr>
        <p:spPr bwMode="auto">
          <a:xfrm>
            <a:off x="3276600" y="2133600"/>
            <a:ext cx="217488" cy="1033463"/>
          </a:xfrm>
          <a:prstGeom prst="rightBrace">
            <a:avLst>
              <a:gd name="adj1" fmla="val 39598"/>
              <a:gd name="adj2" fmla="val 50000"/>
            </a:avLst>
          </a:prstGeom>
          <a:noFill/>
          <a:ln w="12700">
            <a:solidFill>
              <a:schemeClr val="tx1"/>
            </a:solidFill>
            <a:round/>
            <a:headEnd type="none" w="sm" len="sm"/>
            <a:tailEnd type="none" w="sm" len="sm"/>
          </a:ln>
        </p:spPr>
        <p:txBody>
          <a:bodyPr wrap="none" anchor="ctr"/>
          <a:lstStyle/>
          <a:p>
            <a:endParaRPr lang="en-US"/>
          </a:p>
        </p:txBody>
      </p:sp>
      <p:sp>
        <p:nvSpPr>
          <p:cNvPr id="21510" name="Text Box 5"/>
          <p:cNvSpPr txBox="1">
            <a:spLocks noChangeArrowheads="1"/>
          </p:cNvSpPr>
          <p:nvPr/>
        </p:nvSpPr>
        <p:spPr bwMode="auto">
          <a:xfrm>
            <a:off x="3578225" y="2327275"/>
            <a:ext cx="3048000" cy="701675"/>
          </a:xfrm>
          <a:prstGeom prst="rect">
            <a:avLst/>
          </a:prstGeom>
          <a:noFill/>
          <a:ln w="12700">
            <a:noFill/>
            <a:miter lim="800000"/>
            <a:headEnd type="none" w="sm" len="sm"/>
            <a:tailEnd type="none" w="sm" len="sm"/>
          </a:ln>
        </p:spPr>
        <p:txBody>
          <a:bodyPr wrap="none">
            <a:spAutoFit/>
          </a:bodyPr>
          <a:lstStyle/>
          <a:p>
            <a:r>
              <a:rPr lang="en-US" sz="2000" dirty="0">
                <a:solidFill>
                  <a:srgbClr val="3366CC"/>
                </a:solidFill>
                <a:latin typeface="Arial" charset="0"/>
              </a:rPr>
              <a:t>Equivalent to </a:t>
            </a:r>
            <a:r>
              <a:rPr lang="en-US" sz="2000" dirty="0" err="1">
                <a:solidFill>
                  <a:srgbClr val="3366CC"/>
                </a:solidFill>
                <a:latin typeface="Arial" charset="0"/>
              </a:rPr>
              <a:t>footprinting</a:t>
            </a:r>
            <a:r>
              <a:rPr lang="en-US" sz="2000" dirty="0">
                <a:solidFill>
                  <a:srgbClr val="3366CC"/>
                </a:solidFill>
                <a:latin typeface="Arial" charset="0"/>
              </a:rPr>
              <a:t>,</a:t>
            </a:r>
          </a:p>
          <a:p>
            <a:r>
              <a:rPr lang="en-US" sz="2000" dirty="0">
                <a:solidFill>
                  <a:srgbClr val="3366CC"/>
                </a:solidFill>
                <a:latin typeface="Arial" charset="0"/>
              </a:rPr>
              <a:t>scanning, enumeration</a:t>
            </a:r>
          </a:p>
        </p:txBody>
      </p:sp>
    </p:spTree>
    <p:extLst>
      <p:ext uri="{BB962C8B-B14F-4D97-AF65-F5344CB8AC3E}">
        <p14:creationId xmlns:p14="http://schemas.microsoft.com/office/powerpoint/2010/main" val="15508058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sz="4000" dirty="0"/>
              <a:t>Automated attack </a:t>
            </a:r>
            <a:r>
              <a:rPr lang="en-US" sz="4000" dirty="0" smtClean="0"/>
              <a:t>2: </a:t>
            </a:r>
            <a:r>
              <a:rPr lang="en-US" sz="4000" noProof="0" dirty="0" smtClean="0"/>
              <a:t>Drive-by download</a:t>
            </a:r>
            <a:endParaRPr lang="en-US" sz="4000" noProof="0" dirty="0"/>
          </a:p>
        </p:txBody>
      </p:sp>
      <p:sp>
        <p:nvSpPr>
          <p:cNvPr id="3" name="Content Placeholder 2"/>
          <p:cNvSpPr>
            <a:spLocks noGrp="1"/>
          </p:cNvSpPr>
          <p:nvPr>
            <p:ph idx="1"/>
          </p:nvPr>
        </p:nvSpPr>
        <p:spPr/>
        <p:txBody>
          <a:bodyPr>
            <a:normAutofit/>
          </a:bodyPr>
          <a:lstStyle/>
          <a:p>
            <a:r>
              <a:rPr lang="en-US" sz="2400" noProof="0" dirty="0" smtClean="0"/>
              <a:t>Most common automatic attack today </a:t>
            </a:r>
          </a:p>
          <a:p>
            <a:r>
              <a:rPr lang="en-US" sz="2400" noProof="0" dirty="0" smtClean="0"/>
              <a:t>Web pages with malware</a:t>
            </a:r>
          </a:p>
          <a:p>
            <a:r>
              <a:rPr lang="en-US" sz="2400" noProof="0" dirty="0" smtClean="0"/>
              <a:t>When user accesses one with a vulnerable browser, the malware exploits the vulnerability</a:t>
            </a:r>
          </a:p>
          <a:p>
            <a:pPr lvl="1"/>
            <a:r>
              <a:rPr lang="en-US" sz="2000" noProof="0" dirty="0" smtClean="0"/>
              <a:t>Vulnerability can be in the browser, ActiveX engine, JVM, Flash Player, PDF reader,…</a:t>
            </a:r>
          </a:p>
          <a:p>
            <a:pPr lvl="1">
              <a:buNone/>
            </a:pPr>
            <a:r>
              <a:rPr lang="en-US" sz="2000" dirty="0" smtClean="0"/>
              <a:t>“We analyzed the content of several billion URLs and executed an in-depth analysis of approximately 4.5 million URLs. From that set, we found about </a:t>
            </a:r>
            <a:r>
              <a:rPr lang="en-US" sz="2000" u="sng" dirty="0" smtClean="0"/>
              <a:t>450,000 URLs that were successfully launching drive-by-downloads</a:t>
            </a:r>
            <a:r>
              <a:rPr lang="en-US" sz="2000" dirty="0" smtClean="0"/>
              <a:t> of malware binaries and another 700,000 URLs that seemed malicious but had lower confidence.” (paper at HotBots’07 wit </a:t>
            </a:r>
            <a:r>
              <a:rPr lang="en-US" sz="2000" dirty="0"/>
              <a:t>authors from </a:t>
            </a:r>
            <a:r>
              <a:rPr lang="en-US" sz="2000" dirty="0" smtClean="0"/>
              <a:t>Google)</a:t>
            </a:r>
            <a:endParaRPr lang="en-US" sz="2000" noProof="0" dirty="0" smtClean="0"/>
          </a:p>
          <a:p>
            <a:endParaRPr lang="en-US" sz="2400" noProof="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43</a:t>
            </a:fld>
            <a:endParaRPr lang="en-US"/>
          </a:p>
        </p:txBody>
      </p:sp>
      <p:sp>
        <p:nvSpPr>
          <p:cNvPr id="6" name="Rectangle 5"/>
          <p:cNvSpPr/>
          <p:nvPr/>
        </p:nvSpPr>
        <p:spPr>
          <a:xfrm>
            <a:off x="381000" y="6107668"/>
            <a:ext cx="8153400" cy="369332"/>
          </a:xfrm>
          <a:prstGeom prst="rect">
            <a:avLst/>
          </a:prstGeom>
        </p:spPr>
        <p:txBody>
          <a:bodyPr wrap="square">
            <a:spAutoFit/>
          </a:bodyPr>
          <a:lstStyle/>
          <a:p>
            <a:r>
              <a:rPr lang="en-US" dirty="0" smtClean="0"/>
              <a:t>Example: </a:t>
            </a:r>
            <a:r>
              <a:rPr lang="en-US" dirty="0" smtClean="0">
                <a:hlinkClick r:id="rId3"/>
              </a:rPr>
              <a:t>http://www.seguranca-informatica.net/2013/09/fbi-recorre-malware.html</a:t>
            </a:r>
            <a:endParaRPr lang="en-US" dirty="0"/>
          </a:p>
        </p:txBody>
      </p:sp>
    </p:spTree>
    <p:extLst>
      <p:ext uri="{BB962C8B-B14F-4D97-AF65-F5344CB8AC3E}">
        <p14:creationId xmlns:p14="http://schemas.microsoft.com/office/powerpoint/2010/main" val="384409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Drive-by download</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44</a:t>
            </a:fld>
            <a:endParaRPr lang="en-US" dirty="0"/>
          </a:p>
        </p:txBody>
      </p:sp>
      <p:pic>
        <p:nvPicPr>
          <p:cNvPr id="9" name="Picture 8" descr="Screen Shot 2015-09-10 at 17.4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143000"/>
            <a:ext cx="6705338" cy="5388383"/>
          </a:xfrm>
          <a:prstGeom prst="rect">
            <a:avLst/>
          </a:prstGeom>
        </p:spPr>
      </p:pic>
      <p:sp>
        <p:nvSpPr>
          <p:cNvPr id="10" name="TextBox 9"/>
          <p:cNvSpPr txBox="1"/>
          <p:nvPr/>
        </p:nvSpPr>
        <p:spPr>
          <a:xfrm>
            <a:off x="152400" y="6488668"/>
            <a:ext cx="5867400" cy="369332"/>
          </a:xfrm>
          <a:prstGeom prst="rect">
            <a:avLst/>
          </a:prstGeom>
          <a:noFill/>
        </p:spPr>
        <p:txBody>
          <a:bodyPr wrap="square" rtlCol="0">
            <a:spAutoFit/>
          </a:bodyPr>
          <a:lstStyle/>
          <a:p>
            <a:r>
              <a:rPr lang="en-US" dirty="0" smtClean="0"/>
              <a:t>source: Microsoft Security Intelligence Report </a:t>
            </a:r>
            <a:r>
              <a:rPr lang="en-US" dirty="0" err="1" smtClean="0"/>
              <a:t>vol</a:t>
            </a:r>
            <a:r>
              <a:rPr lang="en-US" dirty="0" smtClean="0"/>
              <a:t> 17, 2014</a:t>
            </a:r>
            <a:endParaRPr lang="en-US" dirty="0"/>
          </a:p>
        </p:txBody>
      </p:sp>
    </p:spTree>
    <p:extLst>
      <p:ext uri="{BB962C8B-B14F-4D97-AF65-F5344CB8AC3E}">
        <p14:creationId xmlns:p14="http://schemas.microsoft.com/office/powerpoint/2010/main" val="829745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Watering Hole</a:t>
            </a:r>
            <a:endParaRPr lang="en-US" dirty="0"/>
          </a:p>
        </p:txBody>
      </p:sp>
      <p:sp>
        <p:nvSpPr>
          <p:cNvPr id="3" name="Content Placeholder 2"/>
          <p:cNvSpPr>
            <a:spLocks noGrp="1"/>
          </p:cNvSpPr>
          <p:nvPr>
            <p:ph sz="half" idx="1"/>
          </p:nvPr>
        </p:nvSpPr>
        <p:spPr>
          <a:xfrm>
            <a:off x="4648200" y="1600200"/>
            <a:ext cx="4038600" cy="4525963"/>
          </a:xfrm>
        </p:spPr>
        <p:txBody>
          <a:bodyPr>
            <a:normAutofit/>
          </a:bodyPr>
          <a:lstStyle/>
          <a:p>
            <a:r>
              <a:rPr lang="en-US" dirty="0" smtClean="0"/>
              <a:t>automated, targeted attack, involving a drive-by download</a:t>
            </a:r>
          </a:p>
          <a:p>
            <a:pPr lvl="1"/>
            <a:r>
              <a:rPr lang="en-US" sz="2000" dirty="0" smtClean="0"/>
              <a:t>Picture from Symantec Internet Security Threat Report 2013</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45</a:t>
            </a:fld>
            <a:endParaRPr lang="en-US" dirty="0"/>
          </a:p>
        </p:txBody>
      </p:sp>
      <p:pic>
        <p:nvPicPr>
          <p:cNvPr id="135171" name="Picture 3"/>
          <p:cNvPicPr>
            <a:picLocks noChangeAspect="1" noChangeArrowheads="1"/>
          </p:cNvPicPr>
          <p:nvPr/>
        </p:nvPicPr>
        <p:blipFill>
          <a:blip r:embed="rId2" cstate="print"/>
          <a:srcRect/>
          <a:stretch>
            <a:fillRect/>
          </a:stretch>
        </p:blipFill>
        <p:spPr bwMode="auto">
          <a:xfrm>
            <a:off x="1524000" y="1192757"/>
            <a:ext cx="2819400" cy="5817643"/>
          </a:xfrm>
          <a:prstGeom prst="rect">
            <a:avLst/>
          </a:prstGeom>
          <a:noFill/>
          <a:ln w="9525">
            <a:noFill/>
            <a:miter lim="800000"/>
            <a:headEnd/>
            <a:tailEnd/>
          </a:ln>
        </p:spPr>
      </p:pic>
    </p:spTree>
    <p:extLst>
      <p:ext uri="{BB962C8B-B14F-4D97-AF65-F5344CB8AC3E}">
        <p14:creationId xmlns:p14="http://schemas.microsoft.com/office/powerpoint/2010/main" val="8360220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Virus and Trojans – automated</a:t>
            </a:r>
            <a:endParaRPr lang="en-US" noProof="0" dirty="0"/>
          </a:p>
        </p:txBody>
      </p:sp>
      <p:sp>
        <p:nvSpPr>
          <p:cNvPr id="3" name="Content Placeholder 2"/>
          <p:cNvSpPr>
            <a:spLocks noGrp="1"/>
          </p:cNvSpPr>
          <p:nvPr>
            <p:ph idx="1"/>
          </p:nvPr>
        </p:nvSpPr>
        <p:spPr>
          <a:xfrm>
            <a:off x="457200" y="1600200"/>
            <a:ext cx="8382000" cy="4525963"/>
          </a:xfrm>
        </p:spPr>
        <p:txBody>
          <a:bodyPr>
            <a:normAutofit/>
          </a:bodyPr>
          <a:lstStyle/>
          <a:p>
            <a:r>
              <a:rPr lang="en-US" sz="2800" noProof="0" dirty="0" smtClean="0">
                <a:solidFill>
                  <a:schemeClr val="accent3"/>
                </a:solidFill>
              </a:rPr>
              <a:t>Virus </a:t>
            </a:r>
            <a:r>
              <a:rPr lang="en-US" sz="2800" noProof="0" dirty="0" smtClean="0"/>
              <a:t>- similar to worms but propagate with physical contact – </a:t>
            </a:r>
            <a:r>
              <a:rPr lang="en-US" sz="2800" noProof="0" dirty="0" err="1" smtClean="0"/>
              <a:t>usb</a:t>
            </a:r>
            <a:r>
              <a:rPr lang="en-US" sz="2800" noProof="0" dirty="0" smtClean="0"/>
              <a:t> drives, disks, mp3 player, cameras,</a:t>
            </a:r>
            <a:r>
              <a:rPr lang="en-US" sz="2800" dirty="0" smtClean="0"/>
              <a:t>…</a:t>
            </a:r>
            <a:endParaRPr lang="en-US" sz="2800" noProof="0" dirty="0" smtClean="0"/>
          </a:p>
          <a:p>
            <a:pPr lvl="1"/>
            <a:r>
              <a:rPr lang="en-US" sz="2400" noProof="0" dirty="0" smtClean="0">
                <a:solidFill>
                  <a:schemeClr val="accent3"/>
                </a:solidFill>
              </a:rPr>
              <a:t>Thumb drive attack </a:t>
            </a:r>
            <a:r>
              <a:rPr lang="en-US" sz="2400" noProof="0" dirty="0" smtClean="0"/>
              <a:t>– leave a thumb drive at the floor; when someone collects it and inserts in a computer, a virus infects it; </a:t>
            </a:r>
            <a:r>
              <a:rPr lang="en-US" sz="2400" noProof="0" dirty="0"/>
              <a:t>u</a:t>
            </a:r>
            <a:r>
              <a:rPr lang="en-US" sz="2400" noProof="0" dirty="0" smtClean="0"/>
              <a:t>sed against US </a:t>
            </a:r>
            <a:r>
              <a:rPr lang="en-US" sz="2400" noProof="0" dirty="0" err="1" smtClean="0"/>
              <a:t>DoD</a:t>
            </a:r>
            <a:r>
              <a:rPr lang="en-US" sz="2400" noProof="0" dirty="0" smtClean="0"/>
              <a:t> in 2009, possibly </a:t>
            </a:r>
            <a:r>
              <a:rPr lang="en-US" sz="2400" noProof="0" dirty="0" err="1" smtClean="0"/>
              <a:t>Stuxnet</a:t>
            </a:r>
            <a:endParaRPr lang="en-US" sz="2400" noProof="0" dirty="0" smtClean="0"/>
          </a:p>
          <a:p>
            <a:pPr lvl="1"/>
            <a:r>
              <a:rPr lang="en-US" sz="2400" noProof="0" dirty="0" smtClean="0">
                <a:solidFill>
                  <a:schemeClr val="accent3"/>
                </a:solidFill>
              </a:rPr>
              <a:t>BYOD</a:t>
            </a:r>
            <a:r>
              <a:rPr lang="en-US" sz="2400" noProof="0" dirty="0" smtClean="0"/>
              <a:t> (Bring Your Own Device) – personal devices such as </a:t>
            </a:r>
            <a:r>
              <a:rPr lang="en-US" sz="2400" noProof="0" dirty="0" err="1" smtClean="0"/>
              <a:t>smartphones</a:t>
            </a:r>
            <a:r>
              <a:rPr lang="en-US" sz="2400" noProof="0" dirty="0" smtClean="0"/>
              <a:t>, tablets, etc. may bring malware</a:t>
            </a:r>
          </a:p>
          <a:p>
            <a:r>
              <a:rPr lang="en-US" sz="2800" noProof="0" dirty="0" smtClean="0">
                <a:solidFill>
                  <a:schemeClr val="accent3"/>
                </a:solidFill>
              </a:rPr>
              <a:t>Trojan horse </a:t>
            </a:r>
            <a:r>
              <a:rPr lang="en-US" sz="2800" noProof="0" dirty="0" smtClean="0"/>
              <a:t>– similar but requires user to run an infected program</a:t>
            </a:r>
            <a:endParaRPr lang="en-US" sz="2800" noProof="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46</a:t>
            </a:fld>
            <a:endParaRPr lang="en-US"/>
          </a:p>
        </p:txBody>
      </p:sp>
    </p:spTree>
    <p:extLst>
      <p:ext uri="{BB962C8B-B14F-4D97-AF65-F5344CB8AC3E}">
        <p14:creationId xmlns:p14="http://schemas.microsoft.com/office/powerpoint/2010/main" val="36251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Backdoors, </a:t>
            </a:r>
            <a:r>
              <a:rPr lang="en-US" dirty="0" err="1"/>
              <a:t>R</a:t>
            </a:r>
            <a:r>
              <a:rPr lang="en-US" noProof="0" dirty="0" err="1" smtClean="0"/>
              <a:t>ootkit</a:t>
            </a:r>
            <a:r>
              <a:rPr lang="en-US" dirty="0" smtClean="0"/>
              <a:t>s, Bots, RATs</a:t>
            </a:r>
            <a:endParaRPr lang="en-US" noProof="0" dirty="0"/>
          </a:p>
        </p:txBody>
      </p:sp>
      <p:sp>
        <p:nvSpPr>
          <p:cNvPr id="3" name="Content Placeholder 2"/>
          <p:cNvSpPr>
            <a:spLocks noGrp="1"/>
          </p:cNvSpPr>
          <p:nvPr>
            <p:ph idx="1"/>
          </p:nvPr>
        </p:nvSpPr>
        <p:spPr/>
        <p:txBody>
          <a:bodyPr>
            <a:normAutofit/>
          </a:bodyPr>
          <a:lstStyle/>
          <a:p>
            <a:r>
              <a:rPr lang="en-US" sz="2400" noProof="0" dirty="0" smtClean="0">
                <a:solidFill>
                  <a:schemeClr val="accent3"/>
                </a:solidFill>
              </a:rPr>
              <a:t>Backdoor</a:t>
            </a:r>
            <a:r>
              <a:rPr lang="en-US" sz="2400" noProof="0" dirty="0" smtClean="0"/>
              <a:t> – allows attacker to come back later; APTs often use several backup backdoors; related concepts:</a:t>
            </a:r>
          </a:p>
          <a:p>
            <a:r>
              <a:rPr lang="en-US" sz="2400" noProof="0" dirty="0" smtClean="0">
                <a:solidFill>
                  <a:schemeClr val="accent3"/>
                </a:solidFill>
              </a:rPr>
              <a:t>Rootkit</a:t>
            </a:r>
            <a:r>
              <a:rPr lang="en-US" sz="2400" noProof="0" dirty="0" smtClean="0"/>
              <a:t> – a malicious program that hides at low level</a:t>
            </a:r>
          </a:p>
          <a:p>
            <a:pPr lvl="1"/>
            <a:r>
              <a:rPr lang="en-US" sz="2000" noProof="0" dirty="0" smtClean="0"/>
              <a:t>Classical: fake login program that allows users not in /dev/</a:t>
            </a:r>
            <a:r>
              <a:rPr lang="en-US" sz="2000" noProof="0" dirty="0" err="1" smtClean="0"/>
              <a:t>passwd</a:t>
            </a:r>
            <a:r>
              <a:rPr lang="en-US" sz="2000" noProof="0" dirty="0" smtClean="0"/>
              <a:t> to enter; false </a:t>
            </a:r>
            <a:r>
              <a:rPr lang="en-US" sz="2000" noProof="0" dirty="0" err="1" smtClean="0"/>
              <a:t>ps</a:t>
            </a:r>
            <a:r>
              <a:rPr lang="en-US" sz="2000" noProof="0" dirty="0" smtClean="0"/>
              <a:t> to hide malicious programs</a:t>
            </a:r>
          </a:p>
          <a:p>
            <a:r>
              <a:rPr lang="en-US" sz="2400" noProof="0" dirty="0" smtClean="0">
                <a:solidFill>
                  <a:schemeClr val="accent3"/>
                </a:solidFill>
              </a:rPr>
              <a:t>Bot or </a:t>
            </a:r>
            <a:r>
              <a:rPr lang="en-US" sz="2400" dirty="0">
                <a:solidFill>
                  <a:schemeClr val="accent3"/>
                </a:solidFill>
              </a:rPr>
              <a:t>Remote Access </a:t>
            </a:r>
            <a:r>
              <a:rPr lang="en-US" sz="2400" dirty="0" smtClean="0">
                <a:solidFill>
                  <a:schemeClr val="accent3"/>
                </a:solidFill>
              </a:rPr>
              <a:t>Trojan </a:t>
            </a:r>
            <a:r>
              <a:rPr lang="en-US" sz="2400" dirty="0">
                <a:solidFill>
                  <a:schemeClr val="accent3"/>
                </a:solidFill>
              </a:rPr>
              <a:t>(RAT)</a:t>
            </a:r>
            <a:r>
              <a:rPr lang="en-US" sz="2400" dirty="0"/>
              <a:t> </a:t>
            </a:r>
            <a:r>
              <a:rPr lang="en-US" sz="2400" noProof="0" dirty="0" smtClean="0"/>
              <a:t>– listen at a port until they are contacted by a </a:t>
            </a:r>
            <a:r>
              <a:rPr lang="en-US" sz="2400" noProof="0" dirty="0" err="1" smtClean="0">
                <a:solidFill>
                  <a:schemeClr val="accent3"/>
                </a:solidFill>
              </a:rPr>
              <a:t>command&amp;control</a:t>
            </a:r>
            <a:r>
              <a:rPr lang="en-US" sz="2400" noProof="0" dirty="0" smtClean="0">
                <a:solidFill>
                  <a:schemeClr val="accent3"/>
                </a:solidFill>
              </a:rPr>
              <a:t> server</a:t>
            </a:r>
            <a:r>
              <a:rPr lang="en-US" sz="2400" noProof="0" dirty="0" smtClean="0"/>
              <a:t> (C&amp;C) to do something; ex:</a:t>
            </a:r>
          </a:p>
          <a:p>
            <a:pPr lvl="1"/>
            <a:r>
              <a:rPr lang="en-US" sz="2000" noProof="0" dirty="0" smtClean="0"/>
              <a:t>Access and extrude information</a:t>
            </a:r>
          </a:p>
          <a:p>
            <a:pPr lvl="1"/>
            <a:r>
              <a:rPr lang="en-US" sz="2000" noProof="0" dirty="0" smtClean="0"/>
              <a:t>Invade other machines in the organization</a:t>
            </a:r>
          </a:p>
          <a:p>
            <a:pPr lvl="1"/>
            <a:r>
              <a:rPr lang="en-US" sz="2000" noProof="0" dirty="0" smtClean="0"/>
              <a:t>Send SPAM, send </a:t>
            </a:r>
            <a:r>
              <a:rPr lang="en-US" sz="2000" noProof="0" dirty="0" err="1" smtClean="0"/>
              <a:t>rogueware</a:t>
            </a:r>
            <a:r>
              <a:rPr lang="en-US" sz="2000" noProof="0" dirty="0" smtClean="0"/>
              <a:t> announces, do </a:t>
            </a:r>
            <a:r>
              <a:rPr lang="en-US" sz="2000" noProof="0" dirty="0" err="1" smtClean="0"/>
              <a:t>DDoS</a:t>
            </a:r>
            <a:r>
              <a:rPr lang="en-US" sz="2000" noProof="0" dirty="0" smtClean="0"/>
              <a:t> attacks</a:t>
            </a:r>
            <a:endParaRPr lang="en-US" sz="2000" noProof="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47</a:t>
            </a:fld>
            <a:endParaRPr lang="en-US"/>
          </a:p>
        </p:txBody>
      </p:sp>
    </p:spTree>
    <p:extLst>
      <p:ext uri="{BB962C8B-B14F-4D97-AF65-F5344CB8AC3E}">
        <p14:creationId xmlns:p14="http://schemas.microsoft.com/office/powerpoint/2010/main" val="14434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Ransomware</a:t>
            </a:r>
            <a:r>
              <a:rPr lang="en-US" dirty="0" smtClean="0"/>
              <a:t>, </a:t>
            </a:r>
            <a:r>
              <a:rPr lang="en-US" dirty="0" err="1" smtClean="0"/>
              <a:t>Scareware</a:t>
            </a:r>
            <a:r>
              <a:rPr lang="en-US" dirty="0" smtClean="0"/>
              <a:t>, </a:t>
            </a:r>
            <a:r>
              <a:rPr lang="en-US" dirty="0" err="1" smtClean="0"/>
              <a:t>Rogueware</a:t>
            </a:r>
            <a:endParaRPr lang="en-US" dirty="0"/>
          </a:p>
        </p:txBody>
      </p:sp>
      <p:sp>
        <p:nvSpPr>
          <p:cNvPr id="3" name="Content Placeholder 2"/>
          <p:cNvSpPr>
            <a:spLocks noGrp="1"/>
          </p:cNvSpPr>
          <p:nvPr>
            <p:ph idx="1"/>
          </p:nvPr>
        </p:nvSpPr>
        <p:spPr>
          <a:xfrm>
            <a:off x="457200" y="1371600"/>
            <a:ext cx="8229600" cy="5105400"/>
          </a:xfrm>
        </p:spPr>
        <p:txBody>
          <a:bodyPr>
            <a:normAutofit/>
          </a:bodyPr>
          <a:lstStyle/>
          <a:p>
            <a:r>
              <a:rPr lang="en-US" sz="2400" dirty="0" err="1" smtClean="0"/>
              <a:t>Ransomware</a:t>
            </a:r>
            <a:r>
              <a:rPr lang="en-US" sz="2400" dirty="0" smtClean="0"/>
              <a:t> – malware that encrypts disks or databases and asks for a ransom </a:t>
            </a:r>
            <a:br>
              <a:rPr lang="en-US" sz="2400" dirty="0" smtClean="0"/>
            </a:br>
            <a:r>
              <a:rPr lang="en-US" sz="2400" dirty="0" smtClean="0"/>
              <a:t>(payment is weak link in</a:t>
            </a:r>
            <a:br>
              <a:rPr lang="en-US" sz="2400" dirty="0" smtClean="0"/>
            </a:br>
            <a:r>
              <a:rPr lang="en-US" sz="2400" dirty="0" smtClean="0"/>
              <a:t>online fraud so often </a:t>
            </a:r>
            <a:br>
              <a:rPr lang="en-US" sz="2400" dirty="0" smtClean="0"/>
            </a:br>
            <a:r>
              <a:rPr lang="en-US" sz="2400" dirty="0" smtClean="0"/>
              <a:t>done in</a:t>
            </a:r>
            <a:r>
              <a:rPr lang="en-US" sz="2400" dirty="0"/>
              <a:t> </a:t>
            </a:r>
            <a:r>
              <a:rPr lang="en-US" sz="2400" dirty="0" err="1" smtClean="0"/>
              <a:t>bitcoins</a:t>
            </a:r>
            <a:r>
              <a:rPr lang="en-US" sz="2400" dirty="0" smtClean="0"/>
              <a:t>)</a:t>
            </a:r>
          </a:p>
          <a:p>
            <a:pPr marL="0" indent="0">
              <a:buNone/>
            </a:pPr>
            <a:endParaRPr lang="en-US" sz="2400" dirty="0" smtClean="0"/>
          </a:p>
          <a:p>
            <a:endParaRPr lang="en-US" sz="2400" dirty="0" smtClean="0"/>
          </a:p>
          <a:p>
            <a:endParaRPr lang="en-US" sz="2400" dirty="0"/>
          </a:p>
          <a:p>
            <a:endParaRPr lang="en-US" sz="2400" dirty="0" smtClean="0"/>
          </a:p>
          <a:p>
            <a:r>
              <a:rPr lang="en-US" sz="2400" dirty="0" err="1" smtClean="0"/>
              <a:t>Scareware</a:t>
            </a:r>
            <a:r>
              <a:rPr lang="en-US" sz="2400" dirty="0" smtClean="0"/>
              <a:t> – scam to convince victims to buy/install useless or malicious software (e.g., fake antivirus software)</a:t>
            </a:r>
          </a:p>
          <a:p>
            <a:r>
              <a:rPr lang="en-US" sz="2400" dirty="0" err="1" smtClean="0"/>
              <a:t>Rogueware</a:t>
            </a:r>
            <a:r>
              <a:rPr lang="en-US" sz="2400" dirty="0" smtClean="0"/>
              <a:t> – malicious software used in these scams</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48</a:t>
            </a:fld>
            <a:endParaRPr lang="en-US" dirty="0"/>
          </a:p>
        </p:txBody>
      </p:sp>
      <p:sp>
        <p:nvSpPr>
          <p:cNvPr id="6" name="Rectangle 5"/>
          <p:cNvSpPr/>
          <p:nvPr/>
        </p:nvSpPr>
        <p:spPr>
          <a:xfrm>
            <a:off x="1066800" y="6197024"/>
            <a:ext cx="7543800" cy="584776"/>
          </a:xfrm>
          <a:prstGeom prst="rect">
            <a:avLst/>
          </a:prstGeom>
        </p:spPr>
        <p:txBody>
          <a:bodyPr wrap="square">
            <a:spAutoFit/>
          </a:bodyPr>
          <a:lstStyle/>
          <a:p>
            <a:r>
              <a:rPr lang="en-US" sz="1600" dirty="0" smtClean="0">
                <a:hlinkClick r:id="rId3"/>
              </a:rPr>
              <a:t>http</a:t>
            </a:r>
            <a:r>
              <a:rPr lang="en-US" sz="1600" dirty="0">
                <a:hlinkClick r:id="rId3"/>
              </a:rPr>
              <a:t>://exameinformatica.sapo.pt/noticias/internet/2015-02-06-Ja-ha-empresas-portuguesas-a-pagar-pelo-resgate-de-bases-de-dados</a:t>
            </a:r>
            <a:r>
              <a:rPr lang="en-US" sz="1600" dirty="0"/>
              <a:t> </a:t>
            </a:r>
          </a:p>
        </p:txBody>
      </p:sp>
      <p:pic>
        <p:nvPicPr>
          <p:cNvPr id="7" name="Picture 6"/>
          <p:cNvPicPr>
            <a:picLocks noChangeAspect="1"/>
          </p:cNvPicPr>
          <p:nvPr/>
        </p:nvPicPr>
        <p:blipFill>
          <a:blip r:embed="rId4"/>
          <a:stretch>
            <a:fillRect/>
          </a:stretch>
        </p:blipFill>
        <p:spPr>
          <a:xfrm>
            <a:off x="4114800" y="1828800"/>
            <a:ext cx="4753056" cy="3124200"/>
          </a:xfrm>
          <a:prstGeom prst="rect">
            <a:avLst/>
          </a:prstGeom>
        </p:spPr>
      </p:pic>
    </p:spTree>
    <p:extLst>
      <p:ext uri="{BB962C8B-B14F-4D97-AF65-F5344CB8AC3E}">
        <p14:creationId xmlns:p14="http://schemas.microsoft.com/office/powerpoint/2010/main" val="7640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Phishing and spear phishing</a:t>
            </a:r>
            <a:endParaRPr lang="en-US" noProof="0" dirty="0"/>
          </a:p>
        </p:txBody>
      </p:sp>
      <p:sp>
        <p:nvSpPr>
          <p:cNvPr id="3" name="Content Placeholder 2"/>
          <p:cNvSpPr>
            <a:spLocks noGrp="1"/>
          </p:cNvSpPr>
          <p:nvPr>
            <p:ph idx="1"/>
          </p:nvPr>
        </p:nvSpPr>
        <p:spPr/>
        <p:txBody>
          <a:bodyPr>
            <a:normAutofit/>
          </a:bodyPr>
          <a:lstStyle/>
          <a:p>
            <a:r>
              <a:rPr lang="en-US" sz="2800" noProof="0" dirty="0" smtClean="0">
                <a:solidFill>
                  <a:schemeClr val="accent3"/>
                </a:solidFill>
              </a:rPr>
              <a:t>Phishing</a:t>
            </a:r>
            <a:r>
              <a:rPr lang="en-US" sz="2800" noProof="0" dirty="0" smtClean="0"/>
              <a:t> – send an email</a:t>
            </a:r>
            <a:r>
              <a:rPr lang="en-US" sz="2800" dirty="0" smtClean="0"/>
              <a:t>, </a:t>
            </a:r>
            <a:r>
              <a:rPr lang="en-US" sz="2800" dirty="0" err="1" smtClean="0"/>
              <a:t>Facebook</a:t>
            </a:r>
            <a:r>
              <a:rPr lang="en-US" sz="2800" dirty="0" smtClean="0"/>
              <a:t> post,… </a:t>
            </a:r>
            <a:r>
              <a:rPr lang="en-US" sz="2800" noProof="0" dirty="0" smtClean="0"/>
              <a:t>that leads </a:t>
            </a:r>
            <a:r>
              <a:rPr lang="en-US" sz="2800" dirty="0" smtClean="0"/>
              <a:t>user to </a:t>
            </a:r>
            <a:r>
              <a:rPr lang="en-US" sz="2800" noProof="0" dirty="0" smtClean="0"/>
              <a:t>do a dangerous operation (usually to introduce credentials)</a:t>
            </a:r>
          </a:p>
          <a:p>
            <a:pPr lvl="1"/>
            <a:r>
              <a:rPr lang="en-US" sz="2400" noProof="0" dirty="0" smtClean="0"/>
              <a:t>Involves </a:t>
            </a:r>
            <a:r>
              <a:rPr lang="en-US" sz="2400" noProof="0" dirty="0" smtClean="0">
                <a:solidFill>
                  <a:schemeClr val="accent3"/>
                </a:solidFill>
              </a:rPr>
              <a:t>social engineering</a:t>
            </a:r>
            <a:r>
              <a:rPr lang="en-US" sz="2400" noProof="0" dirty="0" smtClean="0"/>
              <a:t>, victim has to “cooperate”</a:t>
            </a:r>
          </a:p>
          <a:p>
            <a:pPr lvl="1"/>
            <a:r>
              <a:rPr lang="en-US" sz="2000" dirty="0" smtClean="0">
                <a:hlinkClick r:id="rId3"/>
              </a:rPr>
              <a:t>http://www.seguranca-informatica.net/2013/03/phishing-e-mulas.html</a:t>
            </a:r>
            <a:endParaRPr lang="en-US" sz="2400" noProof="0" dirty="0" smtClean="0">
              <a:solidFill>
                <a:schemeClr val="accent3"/>
              </a:solidFill>
            </a:endParaRPr>
          </a:p>
          <a:p>
            <a:r>
              <a:rPr lang="en-US" sz="2800" noProof="0" dirty="0" smtClean="0">
                <a:solidFill>
                  <a:schemeClr val="accent3"/>
                </a:solidFill>
              </a:rPr>
              <a:t>Spear phishing </a:t>
            </a:r>
            <a:r>
              <a:rPr lang="en-US" sz="2800" noProof="0" dirty="0" smtClean="0"/>
              <a:t>– a directed phishing attack</a:t>
            </a:r>
          </a:p>
          <a:p>
            <a:pPr lvl="1"/>
            <a:r>
              <a:rPr lang="en-US" sz="2400" noProof="0" dirty="0" smtClean="0"/>
              <a:t>Attacker sends email with exploit to person with adequate access level at company</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49</a:t>
            </a:fld>
            <a:endParaRPr lang="en-US"/>
          </a:p>
        </p:txBody>
      </p:sp>
      <p:pic>
        <p:nvPicPr>
          <p:cNvPr id="5" name="Picture 4"/>
          <p:cNvPicPr>
            <a:picLocks noChangeAspect="1"/>
          </p:cNvPicPr>
          <p:nvPr/>
        </p:nvPicPr>
        <p:blipFill>
          <a:blip r:embed="rId4"/>
          <a:stretch>
            <a:fillRect/>
          </a:stretch>
        </p:blipFill>
        <p:spPr>
          <a:xfrm>
            <a:off x="6400800" y="5334000"/>
            <a:ext cx="1905000" cy="1240306"/>
          </a:xfrm>
          <a:prstGeom prst="rect">
            <a:avLst/>
          </a:prstGeom>
        </p:spPr>
      </p:pic>
    </p:spTree>
    <p:extLst>
      <p:ext uri="{BB962C8B-B14F-4D97-AF65-F5344CB8AC3E}">
        <p14:creationId xmlns:p14="http://schemas.microsoft.com/office/powerpoint/2010/main" val="293919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smtClean="0"/>
              <a:t>2015 in Numbers</a:t>
            </a:r>
            <a:endParaRPr lang="en-US" noProof="0" dirty="0"/>
          </a:p>
        </p:txBody>
      </p:sp>
      <p:sp>
        <p:nvSpPr>
          <p:cNvPr id="14" name="Content Placeholder 13"/>
          <p:cNvSpPr>
            <a:spLocks noGrp="1"/>
          </p:cNvSpPr>
          <p:nvPr>
            <p:ph sz="half" idx="1"/>
          </p:nvPr>
        </p:nvSpPr>
        <p:spPr/>
        <p:txBody>
          <a:bodyPr/>
          <a:lstStyle/>
          <a:p>
            <a:r>
              <a:rPr lang="en-US" dirty="0" smtClean="0"/>
              <a:t>Malware</a:t>
            </a:r>
            <a:endParaRPr lang="en-US" dirty="0"/>
          </a:p>
        </p:txBody>
      </p:sp>
      <p:sp>
        <p:nvSpPr>
          <p:cNvPr id="15" name="Content Placeholder 14"/>
          <p:cNvSpPr>
            <a:spLocks noGrp="1"/>
          </p:cNvSpPr>
          <p:nvPr>
            <p:ph sz="half" idx="2"/>
          </p:nvPr>
        </p:nvSpPr>
        <p:spPr/>
        <p:txBody>
          <a:bodyPr/>
          <a:lstStyle/>
          <a:p>
            <a:r>
              <a:rPr lang="en-US" dirty="0" smtClean="0"/>
              <a:t>Identity breaches</a:t>
            </a:r>
            <a:endParaRPr lang="en-US"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5</a:t>
            </a:fld>
            <a:endParaRPr lang="en-US"/>
          </a:p>
        </p:txBody>
      </p:sp>
      <p:sp>
        <p:nvSpPr>
          <p:cNvPr id="16" name="Content Placeholder 5"/>
          <p:cNvSpPr txBox="1">
            <a:spLocks/>
          </p:cNvSpPr>
          <p:nvPr/>
        </p:nvSpPr>
        <p:spPr>
          <a:xfrm>
            <a:off x="457200" y="6294437"/>
            <a:ext cx="8229600" cy="4111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dirty="0" smtClean="0"/>
              <a:t>Source: Symantec Internet Security Threat Report 2016, Vol. 21, Apr. 2016</a:t>
            </a:r>
          </a:p>
          <a:p>
            <a:endParaRPr lang="en-US" sz="2000" dirty="0"/>
          </a:p>
        </p:txBody>
      </p:sp>
      <p:pic>
        <p:nvPicPr>
          <p:cNvPr id="6" name="Picture 5"/>
          <p:cNvPicPr>
            <a:picLocks noChangeAspect="1"/>
          </p:cNvPicPr>
          <p:nvPr/>
        </p:nvPicPr>
        <p:blipFill>
          <a:blip r:embed="rId3"/>
          <a:stretch>
            <a:fillRect/>
          </a:stretch>
        </p:blipFill>
        <p:spPr>
          <a:xfrm>
            <a:off x="609600" y="2209800"/>
            <a:ext cx="3824062" cy="3949699"/>
          </a:xfrm>
          <a:prstGeom prst="rect">
            <a:avLst/>
          </a:prstGeom>
        </p:spPr>
      </p:pic>
      <p:pic>
        <p:nvPicPr>
          <p:cNvPr id="12" name="Picture 11"/>
          <p:cNvPicPr>
            <a:picLocks noChangeAspect="1"/>
          </p:cNvPicPr>
          <p:nvPr/>
        </p:nvPicPr>
        <p:blipFill>
          <a:blip r:embed="rId4"/>
          <a:stretch>
            <a:fillRect/>
          </a:stretch>
        </p:blipFill>
        <p:spPr>
          <a:xfrm>
            <a:off x="4774339" y="2414450"/>
            <a:ext cx="4217261" cy="3554549"/>
          </a:xfrm>
          <a:prstGeom prst="rect">
            <a:avLst/>
          </a:prstGeom>
        </p:spPr>
      </p:pic>
    </p:spTree>
    <p:extLst>
      <p:ext uri="{BB962C8B-B14F-4D97-AF65-F5344CB8AC3E}">
        <p14:creationId xmlns:p14="http://schemas.microsoft.com/office/powerpoint/2010/main" val="10452112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Torpig – a sophisticated malware</a:t>
            </a:r>
            <a:endParaRPr lang="en-US" noProof="0"/>
          </a:p>
        </p:txBody>
      </p:sp>
      <p:sp>
        <p:nvSpPr>
          <p:cNvPr id="3" name="Content Placeholder 2"/>
          <p:cNvSpPr>
            <a:spLocks noGrp="1"/>
          </p:cNvSpPr>
          <p:nvPr>
            <p:ph idx="1"/>
          </p:nvPr>
        </p:nvSpPr>
        <p:spPr/>
        <p:txBody>
          <a:bodyPr>
            <a:normAutofit/>
          </a:bodyPr>
          <a:lstStyle/>
          <a:p>
            <a:pPr>
              <a:spcBef>
                <a:spcPts val="300"/>
              </a:spcBef>
            </a:pPr>
            <a:r>
              <a:rPr lang="en-US" sz="2000" noProof="0" dirty="0" smtClean="0"/>
              <a:t>Infection of bots </a:t>
            </a:r>
            <a:r>
              <a:rPr lang="en-US" sz="2000" noProof="0" dirty="0" smtClean="0">
                <a:sym typeface="Wingdings" pitchFamily="2" charset="2"/>
              </a:rPr>
              <a:t>with </a:t>
            </a:r>
            <a:r>
              <a:rPr lang="en-US" sz="2000" noProof="0" dirty="0" smtClean="0">
                <a:solidFill>
                  <a:srgbClr val="F07F09"/>
                </a:solidFill>
              </a:rPr>
              <a:t>drive-by download</a:t>
            </a:r>
            <a:r>
              <a:rPr lang="en-US" sz="2000" noProof="0" dirty="0" smtClean="0"/>
              <a:t>:</a:t>
            </a:r>
          </a:p>
          <a:p>
            <a:pPr>
              <a:spcBef>
                <a:spcPts val="300"/>
              </a:spcBef>
            </a:pPr>
            <a:r>
              <a:rPr lang="en-US" sz="2000" noProof="0" dirty="0" smtClean="0"/>
              <a:t>Attackers modify legitimate but vulnerable server for some webpages to request JavaScript code from the attacker’s web server</a:t>
            </a:r>
          </a:p>
          <a:p>
            <a:pPr>
              <a:spcBef>
                <a:spcPts val="300"/>
              </a:spcBef>
            </a:pPr>
            <a:r>
              <a:rPr lang="en-US" sz="2000" noProof="0" dirty="0" smtClean="0"/>
              <a:t>(1) The victim’s browser accesses the </a:t>
            </a:r>
            <a:r>
              <a:rPr lang="en-US" sz="2000" dirty="0"/>
              <a:t>vulnerable server</a:t>
            </a:r>
            <a:endParaRPr lang="en-US" sz="2000" noProof="0" dirty="0" smtClean="0"/>
          </a:p>
          <a:p>
            <a:pPr>
              <a:spcBef>
                <a:spcPts val="300"/>
              </a:spcBef>
            </a:pPr>
            <a:r>
              <a:rPr lang="en-US" sz="2000" noProof="0" dirty="0" smtClean="0"/>
              <a:t>(2) </a:t>
            </a:r>
            <a:r>
              <a:rPr lang="en-US" sz="2000" dirty="0"/>
              <a:t>JavaScript code </a:t>
            </a:r>
            <a:r>
              <a:rPr lang="en-US" sz="2000" noProof="0" dirty="0" smtClean="0"/>
              <a:t>exploits the browser/plugins/etc. </a:t>
            </a:r>
          </a:p>
          <a:p>
            <a:pPr>
              <a:spcBef>
                <a:spcPts val="300"/>
              </a:spcBef>
            </a:pPr>
            <a:r>
              <a:rPr lang="en-US" sz="2000" noProof="0" dirty="0" smtClean="0"/>
              <a:t>(3-4) If an exploit is successful, the script downloads and installs the </a:t>
            </a:r>
            <a:r>
              <a:rPr lang="en-US" sz="2000" noProof="0" dirty="0" err="1" smtClean="0">
                <a:solidFill>
                  <a:srgbClr val="F07F09"/>
                </a:solidFill>
              </a:rPr>
              <a:t>Mebroot</a:t>
            </a:r>
            <a:r>
              <a:rPr lang="en-US" sz="2000" noProof="0" dirty="0" smtClean="0">
                <a:solidFill>
                  <a:srgbClr val="F07F09"/>
                </a:solidFill>
              </a:rPr>
              <a:t> </a:t>
            </a:r>
            <a:r>
              <a:rPr lang="en-US" sz="2000" noProof="0" dirty="0" smtClean="0"/>
              <a:t>rootkit (replaces Master Boot Record) – victim becomes a </a:t>
            </a:r>
            <a:r>
              <a:rPr lang="en-US" sz="2000" noProof="0" dirty="0" smtClean="0">
                <a:solidFill>
                  <a:srgbClr val="F07F09"/>
                </a:solidFill>
              </a:rPr>
              <a:t>bot</a:t>
            </a:r>
          </a:p>
          <a:p>
            <a:pPr lvl="1">
              <a:spcBef>
                <a:spcPts val="300"/>
              </a:spcBef>
            </a:pPr>
            <a:endParaRPr lang="en-US" sz="1800" noProof="0" dirty="0" smtClean="0"/>
          </a:p>
          <a:p>
            <a:pPr lvl="1">
              <a:spcBef>
                <a:spcPts val="300"/>
              </a:spcBef>
            </a:pPr>
            <a:endParaRPr lang="en-US" sz="1800" noProof="0" dirty="0" smtClean="0"/>
          </a:p>
        </p:txBody>
      </p:sp>
      <p:sp>
        <p:nvSpPr>
          <p:cNvPr id="4" name="Slide Number Placeholder 3"/>
          <p:cNvSpPr>
            <a:spLocks noGrp="1"/>
          </p:cNvSpPr>
          <p:nvPr>
            <p:ph type="sldNum" sz="quarter" idx="12"/>
          </p:nvPr>
        </p:nvSpPr>
        <p:spPr>
          <a:xfrm>
            <a:off x="6553200" y="6356350"/>
            <a:ext cx="2133600" cy="365125"/>
          </a:xfrm>
        </p:spPr>
        <p:txBody>
          <a:bodyPr/>
          <a:lstStyle/>
          <a:p>
            <a:fld id="{8745C66F-FC7B-4C52-931F-EAABACA1CBDF}" type="slidenum">
              <a:rPr lang="en-US" smtClean="0"/>
              <a:pPr/>
              <a:t>50</a:t>
            </a:fld>
            <a:endParaRPr lang="en-US" dirty="0"/>
          </a:p>
        </p:txBody>
      </p:sp>
      <p:pic>
        <p:nvPicPr>
          <p:cNvPr id="125954" name="Picture 2" descr="http://threatpost.com/files/2013/04/torpig_infrastructure.png"/>
          <p:cNvPicPr>
            <a:picLocks noChangeAspect="1" noChangeArrowheads="1"/>
          </p:cNvPicPr>
          <p:nvPr/>
        </p:nvPicPr>
        <p:blipFill>
          <a:blip r:embed="rId3"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17187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Torpig</a:t>
            </a:r>
            <a:r>
              <a:rPr lang="en-US" noProof="0" dirty="0" smtClean="0"/>
              <a:t> </a:t>
            </a:r>
            <a:r>
              <a:rPr lang="en-US" sz="2800" noProof="0" dirty="0" smtClean="0"/>
              <a:t>(cont.)</a:t>
            </a:r>
            <a:endParaRPr lang="en-US" noProof="0" dirty="0"/>
          </a:p>
        </p:txBody>
      </p:sp>
      <p:sp>
        <p:nvSpPr>
          <p:cNvPr id="3" name="Content Placeholder 2"/>
          <p:cNvSpPr>
            <a:spLocks noGrp="1"/>
          </p:cNvSpPr>
          <p:nvPr>
            <p:ph idx="1"/>
          </p:nvPr>
        </p:nvSpPr>
        <p:spPr/>
        <p:txBody>
          <a:bodyPr>
            <a:noAutofit/>
          </a:bodyPr>
          <a:lstStyle/>
          <a:p>
            <a:r>
              <a:rPr lang="en-US" sz="2000" noProof="0" dirty="0" err="1" smtClean="0">
                <a:solidFill>
                  <a:srgbClr val="F07F09"/>
                </a:solidFill>
              </a:rPr>
              <a:t>Mebroot</a:t>
            </a:r>
            <a:r>
              <a:rPr lang="en-US" sz="2000" noProof="0" dirty="0" smtClean="0">
                <a:solidFill>
                  <a:srgbClr val="F07F09"/>
                </a:solidFill>
              </a:rPr>
              <a:t> </a:t>
            </a:r>
            <a:r>
              <a:rPr lang="en-US" sz="2000" noProof="0" dirty="0" smtClean="0"/>
              <a:t>has no attack capacity:</a:t>
            </a:r>
          </a:p>
          <a:p>
            <a:r>
              <a:rPr lang="en-US" sz="2000" noProof="0" dirty="0" smtClean="0"/>
              <a:t>(5) Contacts C&amp;C server to obtain malicious modules</a:t>
            </a:r>
          </a:p>
          <a:p>
            <a:r>
              <a:rPr lang="en-US" sz="2000" noProof="0" dirty="0" smtClean="0"/>
              <a:t>Stores them encrypted in system32 and changes the names and timestamps to avoid suspicions </a:t>
            </a:r>
          </a:p>
          <a:p>
            <a:r>
              <a:rPr lang="en-US" sz="2000" noProof="0" dirty="0" smtClean="0"/>
              <a:t>Every 2h contacts C&amp;C server: sends its configuration (type/version of modules); gets updates; communication is encrypted over HTTP</a:t>
            </a:r>
          </a:p>
          <a:p>
            <a:pPr lvl="1"/>
            <a:endParaRPr lang="en-US" sz="1800" noProof="0" dirty="0" smtClean="0"/>
          </a:p>
          <a:p>
            <a:endParaRPr lang="en-US" sz="2000" noProof="0" dirty="0"/>
          </a:p>
        </p:txBody>
      </p:sp>
      <p:sp>
        <p:nvSpPr>
          <p:cNvPr id="4" name="Slide Number Placeholder 3"/>
          <p:cNvSpPr>
            <a:spLocks noGrp="1"/>
          </p:cNvSpPr>
          <p:nvPr>
            <p:ph type="sldNum" sz="quarter" idx="12"/>
          </p:nvPr>
        </p:nvSpPr>
        <p:spPr>
          <a:xfrm>
            <a:off x="6553200" y="6356350"/>
            <a:ext cx="2133600" cy="365125"/>
          </a:xfrm>
        </p:spPr>
        <p:txBody>
          <a:bodyPr/>
          <a:lstStyle/>
          <a:p>
            <a:fld id="{8745C66F-FC7B-4C52-931F-EAABACA1CBDF}" type="slidenum">
              <a:rPr lang="en-US" smtClean="0"/>
              <a:pPr/>
              <a:t>51</a:t>
            </a:fld>
            <a:endParaRPr lang="en-US" dirty="0"/>
          </a:p>
        </p:txBody>
      </p:sp>
      <p:pic>
        <p:nvPicPr>
          <p:cNvPr id="6" name="Picture 2" descr="http://threatpost.com/files/2013/04/torpig_infrastructure.png"/>
          <p:cNvPicPr>
            <a:picLocks noChangeAspect="1" noChangeArrowheads="1"/>
          </p:cNvPicPr>
          <p:nvPr/>
        </p:nvPicPr>
        <p:blipFill>
          <a:blip r:embed="rId3"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177645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Torpig</a:t>
            </a:r>
            <a:r>
              <a:rPr lang="en-US" dirty="0" smtClean="0"/>
              <a:t> </a:t>
            </a:r>
            <a:r>
              <a:rPr lang="en-US" sz="2800" dirty="0" smtClean="0"/>
              <a:t>(cont.)</a:t>
            </a:r>
            <a:endParaRPr lang="en-US" dirty="0"/>
          </a:p>
        </p:txBody>
      </p:sp>
      <p:sp>
        <p:nvSpPr>
          <p:cNvPr id="3" name="Content Placeholder 2"/>
          <p:cNvSpPr>
            <a:spLocks noGrp="1"/>
          </p:cNvSpPr>
          <p:nvPr>
            <p:ph idx="1"/>
          </p:nvPr>
        </p:nvSpPr>
        <p:spPr/>
        <p:txBody>
          <a:bodyPr>
            <a:normAutofit/>
          </a:bodyPr>
          <a:lstStyle/>
          <a:p>
            <a:r>
              <a:rPr lang="en-US" sz="2400" dirty="0" smtClean="0"/>
              <a:t>(5) For </a:t>
            </a:r>
            <a:r>
              <a:rPr lang="en-US" sz="2400" dirty="0" err="1" smtClean="0">
                <a:solidFill>
                  <a:srgbClr val="F07F09"/>
                </a:solidFill>
              </a:rPr>
              <a:t>Torpig</a:t>
            </a:r>
            <a:r>
              <a:rPr lang="en-US" sz="2400" dirty="0" smtClean="0"/>
              <a:t>, the </a:t>
            </a:r>
            <a:r>
              <a:rPr lang="en-US" sz="2400" dirty="0" err="1" smtClean="0"/>
              <a:t>Mebroot</a:t>
            </a:r>
            <a:r>
              <a:rPr lang="en-US" sz="2400" dirty="0" smtClean="0"/>
              <a:t> modules are </a:t>
            </a:r>
            <a:r>
              <a:rPr lang="en-US" sz="2400" dirty="0" err="1" smtClean="0"/>
              <a:t>Torpig’s</a:t>
            </a:r>
            <a:endParaRPr lang="en-US" sz="2400" dirty="0" smtClean="0"/>
          </a:p>
          <a:p>
            <a:pPr lvl="1"/>
            <a:r>
              <a:rPr lang="en-US" sz="2000" dirty="0" smtClean="0"/>
              <a:t>They are injected in legitimate software: service control manager (services.exe), file manager, web browsers, email clients, etc.</a:t>
            </a:r>
          </a:p>
          <a:p>
            <a:r>
              <a:rPr lang="en-US" sz="2400" dirty="0" err="1" smtClean="0"/>
              <a:t>Torpig</a:t>
            </a:r>
            <a:r>
              <a:rPr lang="en-US" sz="2400" dirty="0" smtClean="0"/>
              <a:t> inspects those programs and steals data</a:t>
            </a:r>
          </a:p>
          <a:p>
            <a:pPr lvl="1"/>
            <a:r>
              <a:rPr lang="en-US" sz="2000" dirty="0" smtClean="0"/>
              <a:t>e.g., credentials for online accounts, passwords</a:t>
            </a:r>
          </a:p>
          <a:p>
            <a:pPr lvl="1"/>
            <a:r>
              <a:rPr lang="en-US" sz="2000" dirty="0" smtClean="0"/>
              <a:t>(6) Every 20 minutes contacts C&amp;C to upload stolen data</a:t>
            </a:r>
          </a:p>
          <a:p>
            <a:pPr lvl="1"/>
            <a:r>
              <a:rPr lang="en-US" sz="2000" dirty="0" smtClean="0"/>
              <a:t>C&amp;C replies ok or tells </a:t>
            </a:r>
            <a:r>
              <a:rPr lang="en-US" sz="2000" dirty="0" err="1" smtClean="0"/>
              <a:t>bot</a:t>
            </a:r>
            <a:r>
              <a:rPr lang="en-US" sz="2000" dirty="0" smtClean="0"/>
              <a:t> to do… (next slide)</a:t>
            </a:r>
            <a:endParaRPr lang="en-US" sz="28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52</a:t>
            </a:fld>
            <a:endParaRPr lang="en-US" dirty="0"/>
          </a:p>
        </p:txBody>
      </p:sp>
      <p:pic>
        <p:nvPicPr>
          <p:cNvPr id="5" name="Picture 2" descr="http://threatpost.com/files/2013/04/torpig_infrastructure.png"/>
          <p:cNvPicPr>
            <a:picLocks noChangeAspect="1" noChangeArrowheads="1"/>
          </p:cNvPicPr>
          <p:nvPr/>
        </p:nvPicPr>
        <p:blipFill>
          <a:blip r:embed="rId2"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126175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Torpig </a:t>
            </a:r>
            <a:r>
              <a:rPr lang="en-US" sz="2800" noProof="0" smtClean="0"/>
              <a:t>(cont.)</a:t>
            </a:r>
            <a:endParaRPr lang="en-US" noProof="0"/>
          </a:p>
        </p:txBody>
      </p:sp>
      <p:sp>
        <p:nvSpPr>
          <p:cNvPr id="3" name="Content Placeholder 2"/>
          <p:cNvSpPr>
            <a:spLocks noGrp="1"/>
          </p:cNvSpPr>
          <p:nvPr>
            <p:ph idx="1"/>
          </p:nvPr>
        </p:nvSpPr>
        <p:spPr/>
        <p:txBody>
          <a:bodyPr>
            <a:normAutofit/>
          </a:bodyPr>
          <a:lstStyle/>
          <a:p>
            <a:r>
              <a:rPr lang="en-US" sz="2400" noProof="0" dirty="0" smtClean="0">
                <a:solidFill>
                  <a:schemeClr val="accent3"/>
                </a:solidFill>
              </a:rPr>
              <a:t>Man-in-the-browser phishing attack</a:t>
            </a:r>
          </a:p>
          <a:p>
            <a:pPr lvl="1"/>
            <a:r>
              <a:rPr lang="en-US" sz="2000" noProof="0" dirty="0" smtClean="0"/>
              <a:t>(7) When victim visits domain from a list (e.g., a bank), the bot contacts an injection server</a:t>
            </a:r>
          </a:p>
          <a:p>
            <a:pPr lvl="1"/>
            <a:r>
              <a:rPr lang="en-US" sz="2000" noProof="0" dirty="0" smtClean="0"/>
              <a:t>Injection server returns attack data: URL of trigger page in the legitimate domain (typ. the login page), where to send results, etc.</a:t>
            </a:r>
          </a:p>
          <a:p>
            <a:pPr lvl="1"/>
            <a:r>
              <a:rPr lang="en-US" sz="2000" noProof="0" dirty="0" smtClean="0"/>
              <a:t>When user visits trigger page, </a:t>
            </a:r>
            <a:r>
              <a:rPr lang="en-US" sz="2000" noProof="0" dirty="0" err="1" smtClean="0"/>
              <a:t>Torpig</a:t>
            </a:r>
            <a:r>
              <a:rPr lang="en-US" sz="2000" noProof="0" dirty="0" smtClean="0"/>
              <a:t> asks injection server for another page (e.g., that asks for credit card number)</a:t>
            </a:r>
          </a:p>
          <a:p>
            <a:pPr lvl="1"/>
            <a:endParaRPr lang="en-US" sz="2000" noProof="0" dirty="0" smtClean="0"/>
          </a:p>
        </p:txBody>
      </p:sp>
      <p:sp>
        <p:nvSpPr>
          <p:cNvPr id="4" name="Slide Number Placeholder 3"/>
          <p:cNvSpPr>
            <a:spLocks noGrp="1"/>
          </p:cNvSpPr>
          <p:nvPr>
            <p:ph type="sldNum" sz="quarter" idx="12"/>
          </p:nvPr>
        </p:nvSpPr>
        <p:spPr>
          <a:xfrm>
            <a:off x="6553200" y="6356350"/>
            <a:ext cx="2133600" cy="365125"/>
          </a:xfrm>
        </p:spPr>
        <p:txBody>
          <a:bodyPr/>
          <a:lstStyle/>
          <a:p>
            <a:fld id="{8745C66F-FC7B-4C52-931F-EAABACA1CBDF}" type="slidenum">
              <a:rPr lang="en-US" smtClean="0"/>
              <a:pPr/>
              <a:t>53</a:t>
            </a:fld>
            <a:endParaRPr lang="en-US" dirty="0"/>
          </a:p>
        </p:txBody>
      </p:sp>
      <p:pic>
        <p:nvPicPr>
          <p:cNvPr id="5" name="Picture 2" descr="http://threatpost.com/files/2013/04/torpig_infrastructure.png"/>
          <p:cNvPicPr>
            <a:picLocks noChangeAspect="1" noChangeArrowheads="1"/>
          </p:cNvPicPr>
          <p:nvPr/>
        </p:nvPicPr>
        <p:blipFill>
          <a:blip r:embed="rId2"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2120402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Intelligence-driven security</a:t>
            </a:r>
            <a:endParaRPr lang="en-US"/>
          </a:p>
        </p:txBody>
      </p:sp>
      <p:sp>
        <p:nvSpPr>
          <p:cNvPr id="3" name="Content Placeholder 2"/>
          <p:cNvSpPr>
            <a:spLocks noGrp="1"/>
          </p:cNvSpPr>
          <p:nvPr>
            <p:ph idx="1"/>
          </p:nvPr>
        </p:nvSpPr>
        <p:spPr/>
        <p:txBody>
          <a:bodyPr>
            <a:normAutofit/>
          </a:bodyPr>
          <a:lstStyle/>
          <a:p>
            <a:r>
              <a:rPr lang="en-US" sz="2800" dirty="0" smtClean="0"/>
              <a:t>Data like the previous is important to know what to protect</a:t>
            </a:r>
          </a:p>
          <a:p>
            <a:r>
              <a:rPr lang="en-US" sz="2800" dirty="0" smtClean="0"/>
              <a:t>Current trend in security: intelligence-driven</a:t>
            </a:r>
          </a:p>
          <a:p>
            <a:pPr lvl="1"/>
            <a:r>
              <a:rPr lang="en-US" sz="2400" dirty="0" smtClean="0"/>
              <a:t>Security based on recent </a:t>
            </a:r>
            <a:r>
              <a:rPr lang="en-US" sz="2400" dirty="0" err="1" smtClean="0"/>
              <a:t>intel</a:t>
            </a:r>
            <a:r>
              <a:rPr lang="en-US" sz="2400" dirty="0" smtClean="0"/>
              <a:t> about threats</a:t>
            </a:r>
          </a:p>
          <a:p>
            <a:pPr lvl="1"/>
            <a:r>
              <a:rPr lang="pt-PT" sz="2400" dirty="0" err="1" smtClean="0"/>
              <a:t>Security</a:t>
            </a:r>
            <a:r>
              <a:rPr lang="pt-PT" sz="2400" dirty="0" smtClean="0"/>
              <a:t> </a:t>
            </a:r>
            <a:r>
              <a:rPr lang="pt-PT" sz="2400" dirty="0" err="1" smtClean="0"/>
              <a:t>vendors</a:t>
            </a:r>
            <a:r>
              <a:rPr lang="pt-PT" sz="2400" dirty="0" smtClean="0"/>
              <a:t> </a:t>
            </a:r>
            <a:r>
              <a:rPr lang="pt-PT" sz="2400" dirty="0" err="1" smtClean="0"/>
              <a:t>get</a:t>
            </a:r>
            <a:r>
              <a:rPr lang="pt-PT" sz="2400" dirty="0" smtClean="0"/>
              <a:t> “</a:t>
            </a:r>
            <a:r>
              <a:rPr lang="pt-PT" sz="2400" dirty="0" err="1" smtClean="0"/>
              <a:t>intel</a:t>
            </a:r>
            <a:r>
              <a:rPr lang="pt-PT" sz="2400" dirty="0" smtClean="0"/>
              <a:t>” </a:t>
            </a:r>
            <a:r>
              <a:rPr lang="pt-PT" sz="2400" dirty="0" err="1" smtClean="0"/>
              <a:t>from</a:t>
            </a:r>
            <a:r>
              <a:rPr lang="pt-PT" sz="2400" dirty="0" smtClean="0"/>
              <a:t> some </a:t>
            </a:r>
            <a:r>
              <a:rPr lang="pt-PT" sz="2400" dirty="0" err="1" smtClean="0"/>
              <a:t>clients</a:t>
            </a:r>
            <a:r>
              <a:rPr lang="pt-PT" sz="2400" dirty="0" smtClean="0"/>
              <a:t> </a:t>
            </a:r>
            <a:r>
              <a:rPr lang="pt-PT" sz="2400" dirty="0" err="1" smtClean="0"/>
              <a:t>and</a:t>
            </a:r>
            <a:r>
              <a:rPr lang="pt-PT" sz="2400" dirty="0" smtClean="0"/>
              <a:t> </a:t>
            </a:r>
            <a:r>
              <a:rPr lang="pt-PT" sz="2400" dirty="0" err="1" smtClean="0"/>
              <a:t>pass</a:t>
            </a:r>
            <a:r>
              <a:rPr lang="pt-PT" sz="2400" dirty="0" smtClean="0"/>
              <a:t> </a:t>
            </a:r>
            <a:r>
              <a:rPr lang="pt-PT" sz="2400" dirty="0" err="1" smtClean="0"/>
              <a:t>it</a:t>
            </a:r>
            <a:r>
              <a:rPr lang="pt-PT" sz="2400" dirty="0" smtClean="0"/>
              <a:t> to </a:t>
            </a:r>
            <a:r>
              <a:rPr lang="pt-PT" sz="2400" dirty="0" err="1" smtClean="0"/>
              <a:t>others</a:t>
            </a:r>
            <a:endParaRPr lang="en-US" sz="24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54</a:t>
            </a:fld>
            <a:endParaRPr lang="en-US"/>
          </a:p>
        </p:txBody>
      </p:sp>
    </p:spTree>
    <p:extLst>
      <p:ext uri="{BB962C8B-B14F-4D97-AF65-F5344CB8AC3E}">
        <p14:creationId xmlns:p14="http://schemas.microsoft.com/office/powerpoint/2010/main" val="114233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96B1F41-0A75-458A-A1B8-FC62639E32AC}" type="slidenum">
              <a:rPr lang="pt-PT"/>
              <a:pPr>
                <a:defRPr/>
              </a:pPr>
              <a:t>55</a:t>
            </a:fld>
            <a:endParaRPr lang="pt-PT"/>
          </a:p>
        </p:txBody>
      </p:sp>
      <p:sp>
        <p:nvSpPr>
          <p:cNvPr id="22531" name="Rectangle 2"/>
          <p:cNvSpPr>
            <a:spLocks noGrp="1" noChangeArrowheads="1"/>
          </p:cNvSpPr>
          <p:nvPr>
            <p:ph type="title"/>
          </p:nvPr>
        </p:nvSpPr>
        <p:spPr/>
        <p:txBody>
          <a:bodyPr/>
          <a:lstStyle/>
          <a:p>
            <a:r>
              <a:rPr lang="en-US" dirty="0" smtClean="0"/>
              <a:t>Security and Dependability</a:t>
            </a:r>
          </a:p>
        </p:txBody>
      </p:sp>
      <p:sp>
        <p:nvSpPr>
          <p:cNvPr id="22532" name="Rectangle 3"/>
          <p:cNvSpPr>
            <a:spLocks noGrp="1" noChangeArrowheads="1"/>
          </p:cNvSpPr>
          <p:nvPr>
            <p:ph type="body" idx="1"/>
          </p:nvPr>
        </p:nvSpPr>
        <p:spPr/>
        <p:txBody>
          <a:bodyPr>
            <a:normAutofit/>
          </a:bodyPr>
          <a:lstStyle/>
          <a:p>
            <a:r>
              <a:rPr lang="en-US" sz="2800" dirty="0" smtClean="0"/>
              <a:t>Security: the objective is to avoid that ill intentioned people make the system fail</a:t>
            </a:r>
          </a:p>
          <a:p>
            <a:r>
              <a:rPr lang="en-US" sz="2800" dirty="0" smtClean="0"/>
              <a:t>Dependability (or Fault Tolerance): the objective is to avoid that the system fails</a:t>
            </a:r>
          </a:p>
          <a:p>
            <a:pPr lvl="1"/>
            <a:r>
              <a:rPr lang="en-US" sz="2400" dirty="0" smtClean="0"/>
              <a:t>classically tends not to consider malicious faults</a:t>
            </a:r>
          </a:p>
          <a:p>
            <a:pPr lvl="1"/>
            <a:r>
              <a:rPr lang="en-US" sz="2400" dirty="0" smtClean="0"/>
              <a:t>classically tends not to consider information confidentiality</a:t>
            </a:r>
          </a:p>
          <a:p>
            <a:pPr lvl="1"/>
            <a:r>
              <a:rPr lang="en-US" sz="2400" dirty="0" smtClean="0"/>
              <a:t>currently it is handling these problems under the name of Intrusion Tolerance</a:t>
            </a:r>
          </a:p>
        </p:txBody>
      </p:sp>
    </p:spTree>
    <p:extLst>
      <p:ext uri="{BB962C8B-B14F-4D97-AF65-F5344CB8AC3E}">
        <p14:creationId xmlns:p14="http://schemas.microsoft.com/office/powerpoint/2010/main" val="6968429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pPr>
              <a:defRPr/>
            </a:pPr>
            <a:fld id="{81BFA864-FE51-4D7B-8A92-514176D880C4}" type="slidenum">
              <a:rPr lang="pt-PT"/>
              <a:pPr>
                <a:defRPr/>
              </a:pPr>
              <a:t>56</a:t>
            </a:fld>
            <a:endParaRPr lang="pt-PT"/>
          </a:p>
        </p:txBody>
      </p:sp>
      <p:sp>
        <p:nvSpPr>
          <p:cNvPr id="23555" name="Rectangle 2"/>
          <p:cNvSpPr>
            <a:spLocks noGrp="1" noChangeArrowheads="1"/>
          </p:cNvSpPr>
          <p:nvPr>
            <p:ph type="title"/>
          </p:nvPr>
        </p:nvSpPr>
        <p:spPr/>
        <p:txBody>
          <a:bodyPr/>
          <a:lstStyle/>
          <a:p>
            <a:r>
              <a:rPr lang="en-US" smtClean="0"/>
              <a:t>Objectives</a:t>
            </a:r>
          </a:p>
        </p:txBody>
      </p:sp>
      <p:pic>
        <p:nvPicPr>
          <p:cNvPr id="23556" name="Picture 3"/>
          <p:cNvPicPr>
            <a:picLocks noChangeAspect="1" noChangeArrowheads="1"/>
          </p:cNvPicPr>
          <p:nvPr/>
        </p:nvPicPr>
        <p:blipFill>
          <a:blip r:embed="rId2" cstate="print"/>
          <a:srcRect/>
          <a:stretch>
            <a:fillRect/>
          </a:stretch>
        </p:blipFill>
        <p:spPr bwMode="auto">
          <a:xfrm>
            <a:off x="819150" y="2139950"/>
            <a:ext cx="5829300" cy="3617913"/>
          </a:xfrm>
          <a:prstGeom prst="rect">
            <a:avLst/>
          </a:prstGeom>
          <a:noFill/>
          <a:ln w="12700">
            <a:noFill/>
            <a:miter lim="800000"/>
            <a:headEnd type="none" w="sm" len="sm"/>
            <a:tailEnd type="none" w="sm" len="sm"/>
          </a:ln>
        </p:spPr>
      </p:pic>
      <p:sp>
        <p:nvSpPr>
          <p:cNvPr id="23557" name="Line 4"/>
          <p:cNvSpPr>
            <a:spLocks noChangeShapeType="1"/>
          </p:cNvSpPr>
          <p:nvPr/>
        </p:nvSpPr>
        <p:spPr bwMode="auto">
          <a:xfrm flipH="1" flipV="1">
            <a:off x="5915025" y="3219450"/>
            <a:ext cx="1152525" cy="457200"/>
          </a:xfrm>
          <a:prstGeom prst="line">
            <a:avLst/>
          </a:prstGeom>
          <a:noFill/>
          <a:ln w="12700">
            <a:solidFill>
              <a:schemeClr val="tx1"/>
            </a:solidFill>
            <a:round/>
            <a:headEnd type="none" w="sm" len="sm"/>
            <a:tailEnd type="triangle" w="sm" len="sm"/>
          </a:ln>
        </p:spPr>
        <p:txBody>
          <a:bodyPr/>
          <a:lstStyle/>
          <a:p>
            <a:endParaRPr lang="en-US"/>
          </a:p>
        </p:txBody>
      </p:sp>
      <p:sp>
        <p:nvSpPr>
          <p:cNvPr id="23558" name="Line 5"/>
          <p:cNvSpPr>
            <a:spLocks noChangeShapeType="1"/>
          </p:cNvSpPr>
          <p:nvPr/>
        </p:nvSpPr>
        <p:spPr bwMode="auto">
          <a:xfrm flipH="1">
            <a:off x="6315075" y="3676650"/>
            <a:ext cx="771525" cy="200025"/>
          </a:xfrm>
          <a:prstGeom prst="line">
            <a:avLst/>
          </a:prstGeom>
          <a:noFill/>
          <a:ln w="12700">
            <a:solidFill>
              <a:schemeClr val="tx1"/>
            </a:solidFill>
            <a:round/>
            <a:headEnd type="none" w="sm" len="sm"/>
            <a:tailEnd type="triangle" w="sm" len="sm"/>
          </a:ln>
        </p:spPr>
        <p:txBody>
          <a:bodyPr/>
          <a:lstStyle/>
          <a:p>
            <a:endParaRPr lang="en-US"/>
          </a:p>
        </p:txBody>
      </p:sp>
      <p:sp>
        <p:nvSpPr>
          <p:cNvPr id="23559" name="Line 6"/>
          <p:cNvSpPr>
            <a:spLocks noChangeShapeType="1"/>
          </p:cNvSpPr>
          <p:nvPr/>
        </p:nvSpPr>
        <p:spPr bwMode="auto">
          <a:xfrm flipH="1">
            <a:off x="5915025" y="3676650"/>
            <a:ext cx="1190625" cy="533400"/>
          </a:xfrm>
          <a:prstGeom prst="line">
            <a:avLst/>
          </a:prstGeom>
          <a:noFill/>
          <a:ln w="12700">
            <a:solidFill>
              <a:schemeClr val="tx1"/>
            </a:solidFill>
            <a:round/>
            <a:headEnd type="none" w="sm" len="sm"/>
            <a:tailEnd type="triangle" w="sm" len="sm"/>
          </a:ln>
        </p:spPr>
        <p:txBody>
          <a:bodyPr/>
          <a:lstStyle/>
          <a:p>
            <a:endParaRPr lang="en-US"/>
          </a:p>
        </p:txBody>
      </p:sp>
      <p:sp>
        <p:nvSpPr>
          <p:cNvPr id="23560" name="Text Box 7"/>
          <p:cNvSpPr txBox="1">
            <a:spLocks noChangeArrowheads="1"/>
          </p:cNvSpPr>
          <p:nvPr/>
        </p:nvSpPr>
        <p:spPr bwMode="auto">
          <a:xfrm>
            <a:off x="7051675" y="3402013"/>
            <a:ext cx="1235075" cy="457200"/>
          </a:xfrm>
          <a:prstGeom prst="rect">
            <a:avLst/>
          </a:prstGeom>
          <a:noFill/>
          <a:ln w="12700">
            <a:noFill/>
            <a:miter lim="800000"/>
            <a:headEnd type="none" w="sm" len="sm"/>
            <a:tailEnd type="none" w="sm" len="sm"/>
          </a:ln>
        </p:spPr>
        <p:txBody>
          <a:bodyPr wrap="none">
            <a:spAutoFit/>
          </a:bodyPr>
          <a:lstStyle/>
          <a:p>
            <a:r>
              <a:rPr lang="pt-PT">
                <a:solidFill>
                  <a:schemeClr val="accent2"/>
                </a:solidFill>
                <a:latin typeface="Arial" charset="0"/>
              </a:rPr>
              <a:t>security</a:t>
            </a:r>
          </a:p>
        </p:txBody>
      </p:sp>
      <p:sp>
        <p:nvSpPr>
          <p:cNvPr id="23561" name="Text Box 8"/>
          <p:cNvSpPr txBox="1">
            <a:spLocks noChangeArrowheads="1"/>
          </p:cNvSpPr>
          <p:nvPr/>
        </p:nvSpPr>
        <p:spPr bwMode="auto">
          <a:xfrm>
            <a:off x="4156075" y="5903913"/>
            <a:ext cx="4260850" cy="366712"/>
          </a:xfrm>
          <a:prstGeom prst="rect">
            <a:avLst/>
          </a:prstGeom>
          <a:noFill/>
          <a:ln w="12700">
            <a:noFill/>
            <a:miter lim="800000"/>
            <a:headEnd type="none" w="sm" len="sm"/>
            <a:tailEnd type="none" w="sm" len="sm"/>
          </a:ln>
        </p:spPr>
        <p:txBody>
          <a:bodyPr wrap="none">
            <a:spAutoFit/>
          </a:bodyPr>
          <a:lstStyle/>
          <a:p>
            <a:r>
              <a:rPr lang="pt-PT" sz="1800" dirty="0" err="1">
                <a:solidFill>
                  <a:schemeClr val="accent2"/>
                </a:solidFill>
                <a:latin typeface="Arial" charset="0"/>
              </a:rPr>
              <a:t>Dependability</a:t>
            </a:r>
            <a:r>
              <a:rPr lang="pt-PT" sz="1800" dirty="0">
                <a:solidFill>
                  <a:schemeClr val="accent2"/>
                </a:solidFill>
                <a:latin typeface="Arial" charset="0"/>
              </a:rPr>
              <a:t> </a:t>
            </a:r>
            <a:r>
              <a:rPr lang="pt-PT" sz="1800" dirty="0" err="1">
                <a:solidFill>
                  <a:schemeClr val="accent2"/>
                </a:solidFill>
                <a:latin typeface="Arial" charset="0"/>
              </a:rPr>
              <a:t>Tree</a:t>
            </a:r>
            <a:r>
              <a:rPr lang="pt-PT" sz="1800" dirty="0">
                <a:solidFill>
                  <a:schemeClr val="accent2"/>
                </a:solidFill>
                <a:latin typeface="Arial" charset="0"/>
              </a:rPr>
              <a:t>. </a:t>
            </a:r>
            <a:r>
              <a:rPr lang="pt-PT" sz="1800" dirty="0" err="1">
                <a:solidFill>
                  <a:schemeClr val="accent2"/>
                </a:solidFill>
                <a:latin typeface="Arial" charset="0"/>
              </a:rPr>
              <a:t>Avizienis</a:t>
            </a:r>
            <a:r>
              <a:rPr lang="pt-PT" sz="1800" dirty="0">
                <a:solidFill>
                  <a:schemeClr val="accent2"/>
                </a:solidFill>
                <a:latin typeface="Arial" charset="0"/>
              </a:rPr>
              <a:t> </a:t>
            </a:r>
            <a:r>
              <a:rPr lang="pt-PT" sz="1800" dirty="0" err="1">
                <a:solidFill>
                  <a:schemeClr val="accent2"/>
                </a:solidFill>
                <a:latin typeface="Arial" charset="0"/>
              </a:rPr>
              <a:t>et</a:t>
            </a:r>
            <a:r>
              <a:rPr lang="pt-PT" sz="1800" dirty="0">
                <a:solidFill>
                  <a:schemeClr val="accent2"/>
                </a:solidFill>
                <a:latin typeface="Arial" charset="0"/>
              </a:rPr>
              <a:t> </a:t>
            </a:r>
            <a:r>
              <a:rPr lang="pt-PT" sz="1800" dirty="0" err="1">
                <a:solidFill>
                  <a:schemeClr val="accent2"/>
                </a:solidFill>
                <a:latin typeface="Arial" charset="0"/>
              </a:rPr>
              <a:t>al.</a:t>
            </a:r>
            <a:r>
              <a:rPr lang="pt-PT" sz="1800" dirty="0">
                <a:solidFill>
                  <a:schemeClr val="accent2"/>
                </a:solidFill>
                <a:latin typeface="Arial" charset="0"/>
              </a:rPr>
              <a:t> 2004</a:t>
            </a:r>
          </a:p>
        </p:txBody>
      </p:sp>
      <p:sp>
        <p:nvSpPr>
          <p:cNvPr id="23562" name="Line 9"/>
          <p:cNvSpPr>
            <a:spLocks noChangeShapeType="1"/>
          </p:cNvSpPr>
          <p:nvPr/>
        </p:nvSpPr>
        <p:spPr bwMode="auto">
          <a:xfrm>
            <a:off x="846138" y="4006850"/>
            <a:ext cx="1704975" cy="0"/>
          </a:xfrm>
          <a:prstGeom prst="line">
            <a:avLst/>
          </a:prstGeom>
          <a:noFill/>
          <a:ln w="28575">
            <a:solidFill>
              <a:schemeClr val="accent2"/>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80535845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Dependability means</a:t>
            </a:r>
          </a:p>
        </p:txBody>
      </p:sp>
      <p:sp>
        <p:nvSpPr>
          <p:cNvPr id="24579" name="Content Placeholder 2"/>
          <p:cNvSpPr>
            <a:spLocks noGrp="1"/>
          </p:cNvSpPr>
          <p:nvPr>
            <p:ph idx="1"/>
          </p:nvPr>
        </p:nvSpPr>
        <p:spPr/>
        <p:txBody>
          <a:bodyPr/>
          <a:lstStyle/>
          <a:p>
            <a:r>
              <a:rPr lang="en-US" sz="2000" smtClean="0"/>
              <a:t>Fault prevention</a:t>
            </a:r>
          </a:p>
          <a:p>
            <a:pPr lvl="1"/>
            <a:r>
              <a:rPr lang="en-US" sz="1600" smtClean="0"/>
              <a:t>Means to avoid the introduction of faults; part of the software (or hw) development process (e.g., testing)</a:t>
            </a:r>
          </a:p>
          <a:p>
            <a:r>
              <a:rPr lang="en-US" sz="2000" smtClean="0"/>
              <a:t>Fault tolerance</a:t>
            </a:r>
          </a:p>
          <a:p>
            <a:pPr lvl="1"/>
            <a:r>
              <a:rPr lang="en-US" sz="1600" smtClean="0"/>
              <a:t>Means to avoid the system failure when there are faults</a:t>
            </a:r>
          </a:p>
          <a:p>
            <a:pPr lvl="1"/>
            <a:r>
              <a:rPr lang="en-US" sz="1600" smtClean="0"/>
              <a:t>Fault masking – means involving redundancy to avoid that faults cause failures</a:t>
            </a:r>
          </a:p>
          <a:p>
            <a:pPr lvl="1"/>
            <a:r>
              <a:rPr lang="en-US" sz="1600" smtClean="0"/>
              <a:t>Detection and processing – means involving detecting errrors and processing them in order to neutralize them</a:t>
            </a:r>
          </a:p>
          <a:p>
            <a:r>
              <a:rPr lang="en-US" sz="2000" smtClean="0"/>
              <a:t>Fault removal</a:t>
            </a:r>
          </a:p>
          <a:p>
            <a:pPr lvl="1"/>
            <a:r>
              <a:rPr lang="en-US" sz="1600" smtClean="0"/>
              <a:t>Means used during the design to reduce the number and severity of faults (verification, validation)</a:t>
            </a:r>
          </a:p>
          <a:p>
            <a:r>
              <a:rPr lang="en-US" sz="2000" smtClean="0"/>
              <a:t>Fault forecasting</a:t>
            </a:r>
          </a:p>
          <a:p>
            <a:pPr lvl="1"/>
            <a:r>
              <a:rPr lang="en-US" sz="1600" smtClean="0"/>
              <a:t>Means to estimate the number of faults in the system and when they will happen in the future</a:t>
            </a:r>
          </a:p>
        </p:txBody>
      </p:sp>
      <p:sp>
        <p:nvSpPr>
          <p:cNvPr id="4" name="Slide Number Placeholder 3"/>
          <p:cNvSpPr>
            <a:spLocks noGrp="1"/>
          </p:cNvSpPr>
          <p:nvPr>
            <p:ph type="sldNum" sz="quarter" idx="10"/>
          </p:nvPr>
        </p:nvSpPr>
        <p:spPr/>
        <p:txBody>
          <a:bodyPr/>
          <a:lstStyle/>
          <a:p>
            <a:pPr>
              <a:defRPr/>
            </a:pPr>
            <a:fld id="{2B02A824-70CA-48E5-B462-3F05BC45BB3C}" type="slidenum">
              <a:rPr lang="en-US" smtClean="0"/>
              <a:pPr>
                <a:defRPr/>
              </a:pPr>
              <a:t>57</a:t>
            </a:fld>
            <a:endParaRPr lang="en-US"/>
          </a:p>
        </p:txBody>
      </p:sp>
    </p:spTree>
    <p:extLst>
      <p:ext uri="{BB962C8B-B14F-4D97-AF65-F5344CB8AC3E}">
        <p14:creationId xmlns:p14="http://schemas.microsoft.com/office/powerpoint/2010/main" val="7004210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a:p>
        </p:txBody>
      </p:sp>
      <p:sp>
        <p:nvSpPr>
          <p:cNvPr id="3" name="Content Placeholder 2"/>
          <p:cNvSpPr>
            <a:spLocks noGrp="1"/>
          </p:cNvSpPr>
          <p:nvPr>
            <p:ph idx="1"/>
          </p:nvPr>
        </p:nvSpPr>
        <p:spPr/>
        <p:txBody>
          <a:bodyPr>
            <a:normAutofit/>
          </a:bodyPr>
          <a:lstStyle/>
          <a:p>
            <a:r>
              <a:rPr lang="en-US" sz="2800" dirty="0" smtClean="0"/>
              <a:t>Basic concepts</a:t>
            </a:r>
          </a:p>
          <a:p>
            <a:pPr lvl="1"/>
            <a:r>
              <a:rPr lang="en-US" sz="2400" dirty="0" smtClean="0"/>
              <a:t>Vulnerabilities, attacks</a:t>
            </a:r>
          </a:p>
          <a:p>
            <a:r>
              <a:rPr lang="en-US" sz="2800" dirty="0"/>
              <a:t>Security and Dependability</a:t>
            </a:r>
            <a:endParaRPr lang="en-US" sz="2800" dirty="0" smtClean="0"/>
          </a:p>
        </p:txBody>
      </p:sp>
      <p:sp>
        <p:nvSpPr>
          <p:cNvPr id="4" name="Slide Number Placeholder 3"/>
          <p:cNvSpPr>
            <a:spLocks noGrp="1"/>
          </p:cNvSpPr>
          <p:nvPr>
            <p:ph type="sldNum" sz="quarter" idx="12"/>
          </p:nvPr>
        </p:nvSpPr>
        <p:spPr/>
        <p:txBody>
          <a:bodyPr/>
          <a:lstStyle/>
          <a:p>
            <a:fld id="{8745C66F-FC7B-4C52-931F-EAABACA1CBDF}" type="slidenum">
              <a:rPr lang="en-US" smtClean="0"/>
              <a:pPr/>
              <a:t>58</a:t>
            </a:fld>
            <a:endParaRPr lang="en-US"/>
          </a:p>
        </p:txBody>
      </p:sp>
    </p:spTree>
    <p:extLst>
      <p:ext uri="{BB962C8B-B14F-4D97-AF65-F5344CB8AC3E}">
        <p14:creationId xmlns:p14="http://schemas.microsoft.com/office/powerpoint/2010/main" val="3766874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Próxima</a:t>
            </a:r>
            <a:r>
              <a:rPr lang="en-US" dirty="0" smtClean="0"/>
              <a:t> aula</a:t>
            </a:r>
            <a:endParaRPr lang="en-US" dirty="0"/>
          </a:p>
        </p:txBody>
      </p:sp>
      <p:sp>
        <p:nvSpPr>
          <p:cNvPr id="3" name="Footer Placeholder 2"/>
          <p:cNvSpPr>
            <a:spLocks noGrp="1"/>
          </p:cNvSpPr>
          <p:nvPr>
            <p:ph type="ftr" sz="quarter" idx="11"/>
          </p:nvPr>
        </p:nvSpPr>
        <p:spPr/>
        <p:txBody>
          <a:bodyPr/>
          <a:lstStyle/>
          <a:p>
            <a:r>
              <a:rPr lang="en-US" smtClean="0"/>
              <a:t>SS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59</a:t>
            </a:fld>
            <a:endParaRPr lang="en-US" dirty="0"/>
          </a:p>
        </p:txBody>
      </p:sp>
      <p:sp>
        <p:nvSpPr>
          <p:cNvPr id="5" name="Content Placeholder 4"/>
          <p:cNvSpPr>
            <a:spLocks noGrp="1"/>
          </p:cNvSpPr>
          <p:nvPr>
            <p:ph sz="quarter" idx="1"/>
          </p:nvPr>
        </p:nvSpPr>
        <p:spPr/>
        <p:txBody>
          <a:bodyPr/>
          <a:lstStyle/>
          <a:p>
            <a:endParaRPr lang="en-US" dirty="0"/>
          </a:p>
          <a:p>
            <a:r>
              <a:rPr lang="en-US" dirty="0"/>
              <a:t>I.1 Legal Framework</a:t>
            </a:r>
          </a:p>
        </p:txBody>
      </p:sp>
      <p:sp>
        <p:nvSpPr>
          <p:cNvPr id="6" name="Date Placeholder 5"/>
          <p:cNvSpPr>
            <a:spLocks noGrp="1"/>
          </p:cNvSpPr>
          <p:nvPr>
            <p:ph type="dt" sz="half" idx="10"/>
          </p:nvPr>
        </p:nvSpPr>
        <p:spPr/>
        <p:txBody>
          <a:bodyPr/>
          <a:lstStyle/>
          <a:p>
            <a:r>
              <a:rPr lang="en-US" smtClean="0"/>
              <a:t>2019</a:t>
            </a:r>
            <a:endParaRPr lang="en-US" dirty="0"/>
          </a:p>
        </p:txBody>
      </p:sp>
    </p:spTree>
    <p:extLst>
      <p:ext uri="{BB962C8B-B14F-4D97-AF65-F5344CB8AC3E}">
        <p14:creationId xmlns:p14="http://schemas.microsoft.com/office/powerpoint/2010/main" val="4106125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2015 </a:t>
            </a:r>
            <a:r>
              <a:rPr lang="en-US" dirty="0" smtClean="0"/>
              <a:t>in Numbers</a:t>
            </a:r>
            <a:endParaRPr lang="en-US" noProof="0" dirty="0"/>
          </a:p>
        </p:txBody>
      </p:sp>
      <p:sp>
        <p:nvSpPr>
          <p:cNvPr id="10" name="Content Placeholder 9"/>
          <p:cNvSpPr>
            <a:spLocks noGrp="1"/>
          </p:cNvSpPr>
          <p:nvPr>
            <p:ph sz="half" idx="1"/>
          </p:nvPr>
        </p:nvSpPr>
        <p:spPr/>
        <p:txBody>
          <a:bodyPr/>
          <a:lstStyle/>
          <a:p>
            <a:r>
              <a:rPr lang="en-US" dirty="0" smtClean="0"/>
              <a:t>Web</a:t>
            </a:r>
            <a:endParaRPr lang="en-US" dirty="0"/>
          </a:p>
        </p:txBody>
      </p:sp>
      <p:sp>
        <p:nvSpPr>
          <p:cNvPr id="11" name="Content Placeholder 10"/>
          <p:cNvSpPr>
            <a:spLocks noGrp="1"/>
          </p:cNvSpPr>
          <p:nvPr>
            <p:ph sz="half" idx="2"/>
          </p:nvPr>
        </p:nvSpPr>
        <p:spPr/>
        <p:txBody>
          <a:bodyPr/>
          <a:lstStyle/>
          <a:p>
            <a:r>
              <a:rPr lang="en-US" dirty="0" smtClean="0"/>
              <a:t>Mobile</a:t>
            </a:r>
            <a:endParaRPr lang="en-US"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6</a:t>
            </a:fld>
            <a:endParaRPr lang="en-US"/>
          </a:p>
        </p:txBody>
      </p:sp>
      <p:pic>
        <p:nvPicPr>
          <p:cNvPr id="5" name="Picture 4"/>
          <p:cNvPicPr>
            <a:picLocks noChangeAspect="1"/>
          </p:cNvPicPr>
          <p:nvPr/>
        </p:nvPicPr>
        <p:blipFill>
          <a:blip r:embed="rId2"/>
          <a:stretch>
            <a:fillRect/>
          </a:stretch>
        </p:blipFill>
        <p:spPr>
          <a:xfrm>
            <a:off x="5120516" y="2362200"/>
            <a:ext cx="3873695" cy="3657600"/>
          </a:xfrm>
          <a:prstGeom prst="rect">
            <a:avLst/>
          </a:prstGeom>
        </p:spPr>
      </p:pic>
      <p:pic>
        <p:nvPicPr>
          <p:cNvPr id="6" name="Picture 5"/>
          <p:cNvPicPr>
            <a:picLocks noChangeAspect="1"/>
          </p:cNvPicPr>
          <p:nvPr/>
        </p:nvPicPr>
        <p:blipFill>
          <a:blip r:embed="rId3"/>
          <a:stretch>
            <a:fillRect/>
          </a:stretch>
        </p:blipFill>
        <p:spPr>
          <a:xfrm>
            <a:off x="531884" y="2743200"/>
            <a:ext cx="4344916" cy="2781300"/>
          </a:xfrm>
          <a:prstGeom prst="rect">
            <a:avLst/>
          </a:prstGeom>
        </p:spPr>
      </p:pic>
    </p:spTree>
    <p:extLst>
      <p:ext uri="{BB962C8B-B14F-4D97-AF65-F5344CB8AC3E}">
        <p14:creationId xmlns:p14="http://schemas.microsoft.com/office/powerpoint/2010/main" val="1794901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financial firms (2015)</a:t>
            </a:r>
            <a:endParaRPr lang="en-US" dirty="0"/>
          </a:p>
        </p:txBody>
      </p:sp>
      <p:sp>
        <p:nvSpPr>
          <p:cNvPr id="3" name="Slide Number Placeholder 2"/>
          <p:cNvSpPr>
            <a:spLocks noGrp="1"/>
          </p:cNvSpPr>
          <p:nvPr>
            <p:ph type="sldNum" sz="quarter" idx="12"/>
          </p:nvPr>
        </p:nvSpPr>
        <p:spPr/>
        <p:txBody>
          <a:bodyPr/>
          <a:lstStyle/>
          <a:p>
            <a:fld id="{8745C66F-FC7B-4C52-931F-EAABACA1CBDF}" type="slidenum">
              <a:rPr lang="en-US" smtClean="0"/>
              <a:pPr/>
              <a:t>7</a:t>
            </a:fld>
            <a:endParaRPr lang="en-US"/>
          </a:p>
        </p:txBody>
      </p:sp>
      <p:pic>
        <p:nvPicPr>
          <p:cNvPr id="5" name="Picture 4" descr="Screen Shot 2015-09-10 at 15.45.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8444"/>
            <a:ext cx="9144000" cy="5169556"/>
          </a:xfrm>
          <a:prstGeom prst="rect">
            <a:avLst/>
          </a:prstGeom>
        </p:spPr>
      </p:pic>
      <p:pic>
        <p:nvPicPr>
          <p:cNvPr id="6" name="Picture 5" descr="Screen Shot 2015-09-10 at 15.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209800"/>
            <a:ext cx="3136900" cy="521756"/>
          </a:xfrm>
          <a:prstGeom prst="rect">
            <a:avLst/>
          </a:prstGeom>
        </p:spPr>
      </p:pic>
    </p:spTree>
    <p:extLst>
      <p:ext uri="{BB962C8B-B14F-4D97-AF65-F5344CB8AC3E}">
        <p14:creationId xmlns:p14="http://schemas.microsoft.com/office/powerpoint/2010/main" val="1207998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healthcare systems (2015)</a:t>
            </a:r>
            <a:endParaRPr lang="en-US" dirty="0"/>
          </a:p>
        </p:txBody>
      </p:sp>
      <p:sp>
        <p:nvSpPr>
          <p:cNvPr id="3" name="Slide Number Placeholder 2"/>
          <p:cNvSpPr>
            <a:spLocks noGrp="1"/>
          </p:cNvSpPr>
          <p:nvPr>
            <p:ph type="sldNum" sz="quarter" idx="12"/>
          </p:nvPr>
        </p:nvSpPr>
        <p:spPr/>
        <p:txBody>
          <a:bodyPr/>
          <a:lstStyle/>
          <a:p>
            <a:fld id="{8745C66F-FC7B-4C52-931F-EAABACA1CBDF}" type="slidenum">
              <a:rPr lang="en-US" smtClean="0"/>
              <a:pPr/>
              <a:t>8</a:t>
            </a:fld>
            <a:endParaRPr lang="en-US"/>
          </a:p>
        </p:txBody>
      </p:sp>
      <p:pic>
        <p:nvPicPr>
          <p:cNvPr id="4" name="Picture 3" descr="Screen Shot 2015-09-10 at 15.5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428" y="1219200"/>
            <a:ext cx="6652972" cy="5638800"/>
          </a:xfrm>
          <a:prstGeom prst="rect">
            <a:avLst/>
          </a:prstGeom>
        </p:spPr>
      </p:pic>
    </p:spTree>
    <p:extLst>
      <p:ext uri="{BB962C8B-B14F-4D97-AF65-F5344CB8AC3E}">
        <p14:creationId xmlns:p14="http://schemas.microsoft.com/office/powerpoint/2010/main" val="51909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Ashley </a:t>
            </a:r>
            <a:r>
              <a:rPr lang="en-US" dirty="0" smtClean="0"/>
              <a:t>Madison (2015)</a:t>
            </a:r>
            <a:endParaRPr lang="en-US" dirty="0"/>
          </a:p>
        </p:txBody>
      </p:sp>
      <p:sp>
        <p:nvSpPr>
          <p:cNvPr id="3" name="Slide Number Placeholder 2"/>
          <p:cNvSpPr>
            <a:spLocks noGrp="1"/>
          </p:cNvSpPr>
          <p:nvPr>
            <p:ph type="sldNum" sz="quarter" idx="12"/>
          </p:nvPr>
        </p:nvSpPr>
        <p:spPr/>
        <p:txBody>
          <a:bodyPr/>
          <a:lstStyle/>
          <a:p>
            <a:fld id="{8745C66F-FC7B-4C52-931F-EAABACA1CBDF}" type="slidenum">
              <a:rPr lang="en-US" smtClean="0"/>
              <a:pPr/>
              <a:t>9</a:t>
            </a:fld>
            <a:endParaRPr lang="en-US"/>
          </a:p>
        </p:txBody>
      </p:sp>
      <p:pic>
        <p:nvPicPr>
          <p:cNvPr id="4" name="Picture 3" descr="Screen Shot 2015-09-10 at 15.59.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73914"/>
            <a:ext cx="5867400" cy="5184085"/>
          </a:xfrm>
          <a:prstGeom prst="rect">
            <a:avLst/>
          </a:prstGeom>
        </p:spPr>
      </p:pic>
      <p:pic>
        <p:nvPicPr>
          <p:cNvPr id="5" name="Picture 4" descr="Screen Shot 2015-09-10 at 15.59.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562600"/>
            <a:ext cx="2667000" cy="599872"/>
          </a:xfrm>
          <a:prstGeom prst="rect">
            <a:avLst/>
          </a:prstGeom>
        </p:spPr>
      </p:pic>
    </p:spTree>
    <p:extLst>
      <p:ext uri="{BB962C8B-B14F-4D97-AF65-F5344CB8AC3E}">
        <p14:creationId xmlns:p14="http://schemas.microsoft.com/office/powerpoint/2010/main" val="13783686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10560</TotalTime>
  <Words>3727</Words>
  <Application>Microsoft Macintosh PowerPoint</Application>
  <PresentationFormat>On-screen Show (4:3)</PresentationFormat>
  <Paragraphs>625</Paragraphs>
  <Slides>59</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Calibri</vt:lpstr>
      <vt:lpstr>Gill Sans MT</vt:lpstr>
      <vt:lpstr>Tw Cen MT</vt:lpstr>
      <vt:lpstr>Wingdings</vt:lpstr>
      <vt:lpstr>Wingdings 3</vt:lpstr>
      <vt:lpstr>Arial</vt:lpstr>
      <vt:lpstr>santos_theme</vt:lpstr>
      <vt:lpstr>Visio</vt:lpstr>
      <vt:lpstr>Introdução e Conceitos de Segurança de Software   Parte I. Enquadramento e Protecção</vt:lpstr>
      <vt:lpstr>The problem is Software</vt:lpstr>
      <vt:lpstr>Bad software is everywhere</vt:lpstr>
      <vt:lpstr>Vulnerabilities and more vuln…</vt:lpstr>
      <vt:lpstr>2015 in Numbers</vt:lpstr>
      <vt:lpstr>2015 in Numbers</vt:lpstr>
      <vt:lpstr>Example: financial firms (2015)</vt:lpstr>
      <vt:lpstr>Example: healthcare systems (2015)</vt:lpstr>
      <vt:lpstr>Example: Ashley Madison (2015)</vt:lpstr>
      <vt:lpstr>The problem is Software</vt:lpstr>
      <vt:lpstr>Industry’s fault?</vt:lpstr>
      <vt:lpstr>Universities’ fault?</vt:lpstr>
      <vt:lpstr>Trinity of trouble</vt:lpstr>
      <vt:lpstr>Complexity</vt:lpstr>
      <vt:lpstr>Extensibility</vt:lpstr>
      <vt:lpstr>Connectivity</vt:lpstr>
      <vt:lpstr>Connectivity: Internet of Things</vt:lpstr>
      <vt:lpstr>The 4th trouble: motivation</vt:lpstr>
      <vt:lpstr>(Near) future of SW</vt:lpstr>
      <vt:lpstr>Security: a large industry</vt:lpstr>
      <vt:lpstr>Objectives of this course</vt:lpstr>
      <vt:lpstr>Course program</vt:lpstr>
      <vt:lpstr>What this course is not going to do</vt:lpstr>
      <vt:lpstr>Teaching staff</vt:lpstr>
      <vt:lpstr>Class schedule</vt:lpstr>
      <vt:lpstr>Selection of the lab shift</vt:lpstr>
      <vt:lpstr>Assessment</vt:lpstr>
      <vt:lpstr>Bibliography</vt:lpstr>
      <vt:lpstr>Plan1/2</vt:lpstr>
      <vt:lpstr>References</vt:lpstr>
      <vt:lpstr>Conceitos de Segurança de Software</vt:lpstr>
      <vt:lpstr>Basic concepts</vt:lpstr>
      <vt:lpstr>Vulnerabilities</vt:lpstr>
      <vt:lpstr>Attack + vulnerability</vt:lpstr>
      <vt:lpstr>Types of software vulnerabilities</vt:lpstr>
      <vt:lpstr>Vulnerabilities (cont)</vt:lpstr>
      <vt:lpstr>Attack surface</vt:lpstr>
      <vt:lpstr>Attacks</vt:lpstr>
      <vt:lpstr>Manual attack</vt:lpstr>
      <vt:lpstr>Manual attack</vt:lpstr>
      <vt:lpstr>Automated attack 1: Worm </vt:lpstr>
      <vt:lpstr>Automated attack 1: Worm </vt:lpstr>
      <vt:lpstr>Automated attack 2: Drive-by download</vt:lpstr>
      <vt:lpstr>Drive-by download</vt:lpstr>
      <vt:lpstr>Watering Hole</vt:lpstr>
      <vt:lpstr>Virus and Trojans – automated</vt:lpstr>
      <vt:lpstr>Backdoors, Rootkits, Bots, RATs</vt:lpstr>
      <vt:lpstr>Ransomware, Scareware, Rogueware</vt:lpstr>
      <vt:lpstr>Phishing and spear phishing</vt:lpstr>
      <vt:lpstr>Torpig – a sophisticated malware</vt:lpstr>
      <vt:lpstr>Torpig (cont.)</vt:lpstr>
      <vt:lpstr>Torpig (cont.)</vt:lpstr>
      <vt:lpstr>Torpig (cont.)</vt:lpstr>
      <vt:lpstr>Intelligence-driven security</vt:lpstr>
      <vt:lpstr>Security and Dependability</vt:lpstr>
      <vt:lpstr>Objectives</vt:lpstr>
      <vt:lpstr>Dependability means</vt:lpstr>
      <vt:lpstr>Summary</vt:lpstr>
      <vt:lpstr>Próxima aula</vt:lpstr>
    </vt:vector>
  </TitlesOfParts>
  <Company>MPI-SWS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3266</cp:revision>
  <cp:lastPrinted>2018-09-21T17:49:28Z</cp:lastPrinted>
  <dcterms:created xsi:type="dcterms:W3CDTF">2012-05-28T08:58:25Z</dcterms:created>
  <dcterms:modified xsi:type="dcterms:W3CDTF">2019-07-05T13:25:18Z</dcterms:modified>
</cp:coreProperties>
</file>